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7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6" d="100"/>
          <a:sy n="86" d="100"/>
        </p:scale>
        <p:origin x="30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007FDB-FF3F-4FFC-8A80-1D9A6409875F}" type="datetimeFigureOut">
              <a:rPr lang="en-US" smtClean="0"/>
              <a:t>11/10/2018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B50AE1-0EA5-485E-B91F-95696F7E8F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45282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007FDB-FF3F-4FFC-8A80-1D9A6409875F}" type="datetimeFigureOut">
              <a:rPr lang="en-US" smtClean="0"/>
              <a:t>11/10/2018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B50AE1-0EA5-485E-B91F-95696F7E8F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77608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007FDB-FF3F-4FFC-8A80-1D9A6409875F}" type="datetimeFigureOut">
              <a:rPr lang="en-US" smtClean="0"/>
              <a:t>11/10/2018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B50AE1-0EA5-485E-B91F-95696F7E8F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16449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007FDB-FF3F-4FFC-8A80-1D9A6409875F}" type="datetimeFigureOut">
              <a:rPr lang="en-US" smtClean="0"/>
              <a:t>11/10/2018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B50AE1-0EA5-485E-B91F-95696F7E8F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8827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007FDB-FF3F-4FFC-8A80-1D9A6409875F}" type="datetimeFigureOut">
              <a:rPr lang="en-US" smtClean="0"/>
              <a:t>11/10/2018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B50AE1-0EA5-485E-B91F-95696F7E8F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23046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007FDB-FF3F-4FFC-8A80-1D9A6409875F}" type="datetimeFigureOut">
              <a:rPr lang="en-US" smtClean="0"/>
              <a:t>11/10/2018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B50AE1-0EA5-485E-B91F-95696F7E8F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94197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007FDB-FF3F-4FFC-8A80-1D9A6409875F}" type="datetimeFigureOut">
              <a:rPr lang="en-US" smtClean="0"/>
              <a:t>11/10/2018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B50AE1-0EA5-485E-B91F-95696F7E8F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45141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007FDB-FF3F-4FFC-8A80-1D9A6409875F}" type="datetimeFigureOut">
              <a:rPr lang="en-US" smtClean="0"/>
              <a:t>11/10/2018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B50AE1-0EA5-485E-B91F-95696F7E8F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91547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007FDB-FF3F-4FFC-8A80-1D9A6409875F}" type="datetimeFigureOut">
              <a:rPr lang="en-US" smtClean="0"/>
              <a:t>11/10/2018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B50AE1-0EA5-485E-B91F-95696F7E8F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28003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007FDB-FF3F-4FFC-8A80-1D9A6409875F}" type="datetimeFigureOut">
              <a:rPr lang="en-US" smtClean="0"/>
              <a:t>11/10/2018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B50AE1-0EA5-485E-B91F-95696F7E8F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27439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007FDB-FF3F-4FFC-8A80-1D9A6409875F}" type="datetimeFigureOut">
              <a:rPr lang="en-US" smtClean="0"/>
              <a:t>11/10/2018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B50AE1-0EA5-485E-B91F-95696F7E8F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29312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007FDB-FF3F-4FFC-8A80-1D9A6409875F}" type="datetimeFigureOut">
              <a:rPr lang="en-US" smtClean="0"/>
              <a:t>11/10/2018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B50AE1-0EA5-485E-B91F-95696F7E8F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61841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4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1"/>
          <p:cNvSpPr txBox="1"/>
          <p:nvPr/>
        </p:nvSpPr>
        <p:spPr>
          <a:xfrm>
            <a:off x="1710701" y="3159243"/>
            <a:ext cx="7257115" cy="67710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4400" b="1" spc="10" dirty="0">
                <a:solidFill>
                  <a:srgbClr val="FF0066"/>
                </a:solidFill>
                <a:latin typeface="Arial"/>
                <a:cs typeface="Arial"/>
              </a:rPr>
              <a:t>          8086 Microprocessor</a:t>
            </a:r>
            <a:endParaRPr sz="4400" dirty="0">
              <a:latin typeface="Arial"/>
              <a:cs typeface="Arial"/>
            </a:endParaRPr>
          </a:p>
        </p:txBody>
      </p:sp>
      <p:sp>
        <p:nvSpPr>
          <p:cNvPr id="4" name="text 1"/>
          <p:cNvSpPr txBox="1"/>
          <p:nvPr/>
        </p:nvSpPr>
        <p:spPr>
          <a:xfrm>
            <a:off x="3048001" y="4876800"/>
            <a:ext cx="6399957" cy="30316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algn="ctr"/>
            <a:r>
              <a:rPr sz="1970" spc="10" dirty="0">
                <a:latin typeface="Arial Black"/>
                <a:cs typeface="Arial Black"/>
              </a:rPr>
              <a:t>Assistant lecturer: Abdullah Thaier Abdalsatir</a:t>
            </a:r>
            <a:endParaRPr sz="1900" dirty="0">
              <a:latin typeface="Arial Black"/>
              <a:cs typeface="Arial Black"/>
            </a:endParaRPr>
          </a:p>
        </p:txBody>
      </p:sp>
      <p:pic>
        <p:nvPicPr>
          <p:cNvPr id="2" name="Image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4289" y="426970"/>
            <a:ext cx="1972309" cy="1650746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3619140" y="796781"/>
            <a:ext cx="4419600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err="1">
                <a:solidFill>
                  <a:srgbClr val="0070C0"/>
                </a:solidFill>
                <a:latin typeface="Bernard MT Condensed" pitchFamily="18" charset="0"/>
              </a:rPr>
              <a:t>Diyala</a:t>
            </a:r>
            <a:r>
              <a:rPr lang="en-US" dirty="0">
                <a:solidFill>
                  <a:srgbClr val="0070C0"/>
                </a:solidFill>
                <a:latin typeface="Bernard MT Condensed" pitchFamily="18" charset="0"/>
              </a:rPr>
              <a:t> university </a:t>
            </a:r>
          </a:p>
          <a:p>
            <a:pPr algn="ctr"/>
            <a:r>
              <a:rPr lang="en-US" dirty="0">
                <a:solidFill>
                  <a:srgbClr val="0070C0"/>
                </a:solidFill>
                <a:latin typeface="Bernard MT Condensed" pitchFamily="18" charset="0"/>
              </a:rPr>
              <a:t>College of engineering</a:t>
            </a:r>
          </a:p>
          <a:p>
            <a:pPr algn="ctr"/>
            <a:r>
              <a:rPr lang="en-US" dirty="0">
                <a:solidFill>
                  <a:srgbClr val="0070C0"/>
                </a:solidFill>
                <a:latin typeface="Bernard MT Condensed" pitchFamily="18" charset="0"/>
              </a:rPr>
              <a:t>Department of computer engineering</a:t>
            </a:r>
          </a:p>
          <a:p>
            <a:endParaRPr lang="en-US" sz="1000" dirty="0">
              <a:solidFill>
                <a:srgbClr val="0070C0"/>
              </a:solidFill>
            </a:endParaRPr>
          </a:p>
          <a:p>
            <a:endParaRPr lang="en-US" dirty="0"/>
          </a:p>
        </p:txBody>
      </p:sp>
      <p:pic>
        <p:nvPicPr>
          <p:cNvPr id="9" name="Picture 8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41284" y="339682"/>
            <a:ext cx="1676045" cy="1676400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4114800" y="2393510"/>
            <a:ext cx="3200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latin typeface="Bernard MT Condensed" panose="02050806060905020404" pitchFamily="18" charset="0"/>
              </a:rPr>
              <a:t>Second stage</a:t>
            </a:r>
          </a:p>
        </p:txBody>
      </p:sp>
    </p:spTree>
    <p:extLst>
      <p:ext uri="{BB962C8B-B14F-4D97-AF65-F5344CB8AC3E}">
        <p14:creationId xmlns:p14="http://schemas.microsoft.com/office/powerpoint/2010/main" val="26831106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1"/>
          <p:cNvSpPr txBox="1"/>
          <p:nvPr/>
        </p:nvSpPr>
        <p:spPr>
          <a:xfrm>
            <a:off x="9925813" y="6448501"/>
            <a:ext cx="198131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200" spc="10" dirty="0">
                <a:solidFill>
                  <a:srgbClr val="898989"/>
                </a:solidFill>
                <a:latin typeface="Verdana"/>
                <a:cs typeface="Verdana"/>
              </a:rPr>
              <a:t>29</a:t>
            </a:r>
            <a:endParaRPr sz="1200">
              <a:latin typeface="Verdana"/>
              <a:cs typeface="Verdana"/>
            </a:endParaRPr>
          </a:p>
        </p:txBody>
      </p:sp>
      <p:pic>
        <p:nvPicPr>
          <p:cNvPr id="184" name="Image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02329" y="254"/>
            <a:ext cx="7263638" cy="673100"/>
          </a:xfrm>
          <a:prstGeom prst="rect">
            <a:avLst/>
          </a:prstGeom>
        </p:spPr>
      </p:pic>
      <p:sp>
        <p:nvSpPr>
          <p:cNvPr id="3" name="text 1"/>
          <p:cNvSpPr txBox="1"/>
          <p:nvPr/>
        </p:nvSpPr>
        <p:spPr>
          <a:xfrm>
            <a:off x="1894333" y="212216"/>
            <a:ext cx="1814599" cy="55399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556564"/>
            <a:r>
              <a:rPr b="1" spc="10" dirty="0">
                <a:latin typeface="Arial"/>
                <a:cs typeface="Arial"/>
              </a:rPr>
              <a:t>8086</a:t>
            </a:r>
            <a:endParaRPr>
              <a:latin typeface="Arial"/>
              <a:cs typeface="Arial"/>
            </a:endParaRPr>
          </a:p>
          <a:p>
            <a:r>
              <a:rPr b="1" spc="10" dirty="0">
                <a:latin typeface="Arial"/>
                <a:cs typeface="Arial"/>
              </a:rPr>
              <a:t>Microprocessor </a:t>
            </a:r>
            <a:endParaRPr>
              <a:latin typeface="Arial"/>
              <a:cs typeface="Arial"/>
            </a:endParaRPr>
          </a:p>
        </p:txBody>
      </p:sp>
      <p:sp>
        <p:nvSpPr>
          <p:cNvPr id="4" name="text 1"/>
          <p:cNvSpPr txBox="1"/>
          <p:nvPr/>
        </p:nvSpPr>
        <p:spPr>
          <a:xfrm>
            <a:off x="2286000" y="1227455"/>
            <a:ext cx="1197764" cy="55399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865885"/>
            <a:r>
              <a:rPr b="1" spc="10" dirty="0">
                <a:latin typeface="Arial"/>
                <a:cs typeface="Arial"/>
              </a:rPr>
              <a:t>EU</a:t>
            </a:r>
            <a:endParaRPr>
              <a:latin typeface="Arial"/>
              <a:cs typeface="Arial"/>
            </a:endParaRPr>
          </a:p>
          <a:p>
            <a:r>
              <a:rPr b="1" spc="10" dirty="0">
                <a:latin typeface="Arial"/>
                <a:cs typeface="Arial"/>
              </a:rPr>
              <a:t>Registers</a:t>
            </a:r>
            <a:endParaRPr>
              <a:latin typeface="Arial"/>
              <a:cs typeface="Arial"/>
            </a:endParaRPr>
          </a:p>
        </p:txBody>
      </p:sp>
      <p:sp>
        <p:nvSpPr>
          <p:cNvPr id="5" name="text 1"/>
          <p:cNvSpPr txBox="1"/>
          <p:nvPr/>
        </p:nvSpPr>
        <p:spPr>
          <a:xfrm>
            <a:off x="4511675" y="222300"/>
            <a:ext cx="1525418" cy="30777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2000" b="1" spc="10" dirty="0">
                <a:solidFill>
                  <a:srgbClr val="FF0066"/>
                </a:solidFill>
                <a:latin typeface="Arial"/>
                <a:cs typeface="Arial"/>
              </a:rPr>
              <a:t>Architecture</a:t>
            </a:r>
            <a:endParaRPr sz="2000">
              <a:latin typeface="Arial"/>
              <a:cs typeface="Arial"/>
            </a:endParaRPr>
          </a:p>
        </p:txBody>
      </p:sp>
      <p:sp>
        <p:nvSpPr>
          <p:cNvPr id="6" name="text 1"/>
          <p:cNvSpPr txBox="1"/>
          <p:nvPr/>
        </p:nvSpPr>
        <p:spPr>
          <a:xfrm>
            <a:off x="7323709" y="218314"/>
            <a:ext cx="2178802" cy="276999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b="1" spc="10" dirty="0">
                <a:latin typeface="Arial"/>
                <a:cs typeface="Arial"/>
              </a:rPr>
              <a:t>Execution Unit (EU)</a:t>
            </a:r>
            <a:endParaRPr>
              <a:latin typeface="Arial"/>
              <a:cs typeface="Arial"/>
            </a:endParaRPr>
          </a:p>
        </p:txBody>
      </p:sp>
      <p:sp>
        <p:nvSpPr>
          <p:cNvPr id="115" name="object 115"/>
          <p:cNvSpPr/>
          <p:nvPr/>
        </p:nvSpPr>
        <p:spPr>
          <a:xfrm>
            <a:off x="3553143" y="1277684"/>
            <a:ext cx="9525" cy="2982595"/>
          </a:xfrm>
          <a:custGeom>
            <a:avLst/>
            <a:gdLst/>
            <a:ahLst/>
            <a:cxnLst/>
            <a:rect l="l" t="t" r="r" b="b"/>
            <a:pathLst>
              <a:path w="9525" h="2982595">
                <a:moveTo>
                  <a:pt x="4762" y="4763"/>
                </a:moveTo>
                <a:lnTo>
                  <a:pt x="4762" y="2977833"/>
                </a:lnTo>
              </a:path>
            </a:pathLst>
          </a:custGeom>
          <a:ln w="9525">
            <a:solidFill>
              <a:srgbClr val="FF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pic>
        <p:nvPicPr>
          <p:cNvPr id="185" name="Image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4631" y="1173227"/>
            <a:ext cx="6395593" cy="2585085"/>
          </a:xfrm>
          <a:prstGeom prst="rect">
            <a:avLst/>
          </a:prstGeom>
        </p:spPr>
      </p:pic>
      <p:pic>
        <p:nvPicPr>
          <p:cNvPr id="186" name="Image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8326" y="4118535"/>
            <a:ext cx="2578735" cy="25355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19149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1"/>
          <p:cNvSpPr txBox="1"/>
          <p:nvPr/>
        </p:nvSpPr>
        <p:spPr>
          <a:xfrm>
            <a:off x="9925813" y="6448501"/>
            <a:ext cx="198131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200" spc="10" dirty="0">
                <a:solidFill>
                  <a:srgbClr val="898989"/>
                </a:solidFill>
                <a:latin typeface="Verdana"/>
                <a:cs typeface="Verdana"/>
              </a:rPr>
              <a:t>30</a:t>
            </a:r>
            <a:endParaRPr sz="1200">
              <a:latin typeface="Verdana"/>
              <a:cs typeface="Verdana"/>
            </a:endParaRPr>
          </a:p>
        </p:txBody>
      </p:sp>
      <p:pic>
        <p:nvPicPr>
          <p:cNvPr id="187" name="Image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02329" y="254"/>
            <a:ext cx="7263638" cy="673100"/>
          </a:xfrm>
          <a:prstGeom prst="rect">
            <a:avLst/>
          </a:prstGeom>
        </p:spPr>
      </p:pic>
      <p:sp>
        <p:nvSpPr>
          <p:cNvPr id="3" name="text 1"/>
          <p:cNvSpPr txBox="1"/>
          <p:nvPr/>
        </p:nvSpPr>
        <p:spPr>
          <a:xfrm>
            <a:off x="1894333" y="212216"/>
            <a:ext cx="1814599" cy="55399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556564"/>
            <a:r>
              <a:rPr b="1" spc="10" dirty="0">
                <a:latin typeface="Arial"/>
                <a:cs typeface="Arial"/>
              </a:rPr>
              <a:t>8086</a:t>
            </a:r>
            <a:endParaRPr>
              <a:latin typeface="Arial"/>
              <a:cs typeface="Arial"/>
            </a:endParaRPr>
          </a:p>
          <a:p>
            <a:r>
              <a:rPr b="1" spc="10" dirty="0">
                <a:latin typeface="Arial"/>
                <a:cs typeface="Arial"/>
              </a:rPr>
              <a:t>Microprocessor </a:t>
            </a:r>
            <a:endParaRPr>
              <a:latin typeface="Arial"/>
              <a:cs typeface="Arial"/>
            </a:endParaRPr>
          </a:p>
        </p:txBody>
      </p:sp>
      <p:sp>
        <p:nvSpPr>
          <p:cNvPr id="4" name="text 1"/>
          <p:cNvSpPr txBox="1"/>
          <p:nvPr/>
        </p:nvSpPr>
        <p:spPr>
          <a:xfrm>
            <a:off x="4511675" y="222300"/>
            <a:ext cx="1525418" cy="30777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2000" b="1" spc="10" dirty="0">
                <a:solidFill>
                  <a:srgbClr val="FF0066"/>
                </a:solidFill>
                <a:latin typeface="Arial"/>
                <a:cs typeface="Arial"/>
              </a:rPr>
              <a:t>Architecture</a:t>
            </a:r>
            <a:endParaRPr sz="2000">
              <a:latin typeface="Arial"/>
              <a:cs typeface="Arial"/>
            </a:endParaRPr>
          </a:p>
        </p:txBody>
      </p:sp>
      <p:sp>
        <p:nvSpPr>
          <p:cNvPr id="5" name="text 1"/>
          <p:cNvSpPr txBox="1"/>
          <p:nvPr/>
        </p:nvSpPr>
        <p:spPr>
          <a:xfrm>
            <a:off x="7323709" y="218314"/>
            <a:ext cx="2178802" cy="276999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b="1" spc="10" dirty="0">
                <a:latin typeface="Arial"/>
                <a:cs typeface="Arial"/>
              </a:rPr>
              <a:t>Execution Unit (EU)</a:t>
            </a:r>
            <a:endParaRPr>
              <a:latin typeface="Arial"/>
              <a:cs typeface="Arial"/>
            </a:endParaRPr>
          </a:p>
        </p:txBody>
      </p:sp>
      <p:sp>
        <p:nvSpPr>
          <p:cNvPr id="6" name="text 1"/>
          <p:cNvSpPr txBox="1"/>
          <p:nvPr/>
        </p:nvSpPr>
        <p:spPr>
          <a:xfrm>
            <a:off x="2284476" y="1396619"/>
            <a:ext cx="1195840" cy="55399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864362"/>
            <a:r>
              <a:rPr b="1" spc="10" dirty="0">
                <a:latin typeface="Arial"/>
                <a:cs typeface="Arial"/>
              </a:rPr>
              <a:t>EU</a:t>
            </a:r>
            <a:endParaRPr>
              <a:latin typeface="Arial"/>
              <a:cs typeface="Arial"/>
            </a:endParaRPr>
          </a:p>
          <a:p>
            <a:r>
              <a:rPr b="1" spc="10" dirty="0">
                <a:latin typeface="Arial"/>
                <a:cs typeface="Arial"/>
              </a:rPr>
              <a:t>Registers</a:t>
            </a:r>
            <a:endParaRPr>
              <a:latin typeface="Arial"/>
              <a:cs typeface="Arial"/>
            </a:endParaRPr>
          </a:p>
        </p:txBody>
      </p:sp>
      <p:sp>
        <p:nvSpPr>
          <p:cNvPr id="7" name="text 1"/>
          <p:cNvSpPr txBox="1"/>
          <p:nvPr/>
        </p:nvSpPr>
        <p:spPr>
          <a:xfrm>
            <a:off x="4116959" y="1410336"/>
            <a:ext cx="4539704" cy="276999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b="1" spc="10" dirty="0">
                <a:solidFill>
                  <a:srgbClr val="006FC0"/>
                </a:solidFill>
                <a:latin typeface="Arial"/>
                <a:cs typeface="Arial"/>
              </a:rPr>
              <a:t>Stack Pointer (SP) and Base Pointer (BP)</a:t>
            </a:r>
            <a:endParaRPr>
              <a:latin typeface="Arial"/>
              <a:cs typeface="Arial"/>
            </a:endParaRPr>
          </a:p>
        </p:txBody>
      </p:sp>
      <p:sp>
        <p:nvSpPr>
          <p:cNvPr id="8" name="text 1"/>
          <p:cNvSpPr txBox="1"/>
          <p:nvPr/>
        </p:nvSpPr>
        <p:spPr>
          <a:xfrm>
            <a:off x="4403472" y="1954197"/>
            <a:ext cx="4905061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latin typeface="Arial"/>
                <a:cs typeface="Arial"/>
              </a:rPr>
              <a:t>SP and BP are used to access data in the stack segment.</a:t>
            </a:r>
            <a:endParaRPr sz="1400">
              <a:latin typeface="Arial"/>
              <a:cs typeface="Arial"/>
            </a:endParaRPr>
          </a:p>
        </p:txBody>
      </p:sp>
      <p:sp>
        <p:nvSpPr>
          <p:cNvPr id="9" name="text 1"/>
          <p:cNvSpPr txBox="1"/>
          <p:nvPr/>
        </p:nvSpPr>
        <p:spPr>
          <a:xfrm>
            <a:off x="4403471" y="2379775"/>
            <a:ext cx="5233740" cy="646331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latin typeface="Arial"/>
                <a:cs typeface="Arial"/>
              </a:rPr>
              <a:t>SP is used as an offset from the current SS during execution</a:t>
            </a:r>
            <a:endParaRPr sz="1400">
              <a:latin typeface="Arial"/>
              <a:cs typeface="Arial"/>
            </a:endParaRPr>
          </a:p>
          <a:p>
            <a:r>
              <a:rPr sz="1400" b="1" spc="10" dirty="0">
                <a:latin typeface="Arial"/>
                <a:cs typeface="Arial"/>
              </a:rPr>
              <a:t>of  instructions  that  involve  the  stack  segment  in  the</a:t>
            </a:r>
            <a:endParaRPr sz="1400">
              <a:latin typeface="Arial"/>
              <a:cs typeface="Arial"/>
            </a:endParaRPr>
          </a:p>
          <a:p>
            <a:r>
              <a:rPr sz="1400" b="1" spc="10" dirty="0">
                <a:latin typeface="Arial"/>
                <a:cs typeface="Arial"/>
              </a:rPr>
              <a:t>external memory.</a:t>
            </a:r>
            <a:endParaRPr sz="1400">
              <a:latin typeface="Arial"/>
              <a:cs typeface="Arial"/>
            </a:endParaRPr>
          </a:p>
        </p:txBody>
      </p:sp>
      <p:sp>
        <p:nvSpPr>
          <p:cNvPr id="10" name="text 1"/>
          <p:cNvSpPr txBox="1"/>
          <p:nvPr/>
        </p:nvSpPr>
        <p:spPr>
          <a:xfrm>
            <a:off x="4403471" y="3233214"/>
            <a:ext cx="4829464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latin typeface="Arial"/>
                <a:cs typeface="Arial"/>
              </a:rPr>
              <a:t>SP  contents  are  automatically  updated  (incremented/</a:t>
            </a:r>
            <a:endParaRPr sz="1400">
              <a:latin typeface="Arial"/>
              <a:cs typeface="Arial"/>
            </a:endParaRPr>
          </a:p>
        </p:txBody>
      </p:sp>
      <p:sp>
        <p:nvSpPr>
          <p:cNvPr id="11" name="text 1"/>
          <p:cNvSpPr txBox="1"/>
          <p:nvPr/>
        </p:nvSpPr>
        <p:spPr>
          <a:xfrm>
            <a:off x="4403472" y="3446575"/>
            <a:ext cx="1188787" cy="43088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latin typeface="Arial"/>
                <a:cs typeface="Arial"/>
              </a:rPr>
              <a:t>decremented)</a:t>
            </a:r>
            <a:endParaRPr sz="1400">
              <a:latin typeface="Arial"/>
              <a:cs typeface="Arial"/>
            </a:endParaRPr>
          </a:p>
          <a:p>
            <a:r>
              <a:rPr sz="1400" b="1" spc="10" dirty="0">
                <a:latin typeface="Arial"/>
                <a:cs typeface="Arial"/>
              </a:rPr>
              <a:t>instruction.</a:t>
            </a:r>
            <a:endParaRPr sz="1400">
              <a:latin typeface="Arial"/>
              <a:cs typeface="Arial"/>
            </a:endParaRPr>
          </a:p>
        </p:txBody>
      </p:sp>
      <p:sp>
        <p:nvSpPr>
          <p:cNvPr id="12" name="text 1"/>
          <p:cNvSpPr txBox="1"/>
          <p:nvPr/>
        </p:nvSpPr>
        <p:spPr>
          <a:xfrm>
            <a:off x="5995781" y="3446574"/>
            <a:ext cx="321242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latin typeface="Arial"/>
                <a:cs typeface="Arial"/>
              </a:rPr>
              <a:t>due</a:t>
            </a:r>
            <a:endParaRPr sz="1400">
              <a:latin typeface="Arial"/>
              <a:cs typeface="Arial"/>
            </a:endParaRPr>
          </a:p>
        </p:txBody>
      </p:sp>
      <p:sp>
        <p:nvSpPr>
          <p:cNvPr id="13" name="text 1"/>
          <p:cNvSpPr txBox="1"/>
          <p:nvPr/>
        </p:nvSpPr>
        <p:spPr>
          <a:xfrm>
            <a:off x="6551925" y="3446574"/>
            <a:ext cx="170881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latin typeface="Arial"/>
                <a:cs typeface="Arial"/>
              </a:rPr>
              <a:t>to</a:t>
            </a:r>
            <a:endParaRPr sz="1400">
              <a:latin typeface="Arial"/>
              <a:cs typeface="Arial"/>
            </a:endParaRPr>
          </a:p>
        </p:txBody>
      </p:sp>
      <p:sp>
        <p:nvSpPr>
          <p:cNvPr id="14" name="text 1"/>
          <p:cNvSpPr txBox="1"/>
          <p:nvPr/>
        </p:nvSpPr>
        <p:spPr>
          <a:xfrm>
            <a:off x="6940459" y="3446574"/>
            <a:ext cx="845103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latin typeface="Arial"/>
                <a:cs typeface="Arial"/>
              </a:rPr>
              <a:t>execution</a:t>
            </a:r>
            <a:endParaRPr sz="1400">
              <a:latin typeface="Arial"/>
              <a:cs typeface="Arial"/>
            </a:endParaRPr>
          </a:p>
        </p:txBody>
      </p:sp>
      <p:sp>
        <p:nvSpPr>
          <p:cNvPr id="15" name="text 1"/>
          <p:cNvSpPr txBox="1"/>
          <p:nvPr/>
        </p:nvSpPr>
        <p:spPr>
          <a:xfrm>
            <a:off x="8101601" y="3446574"/>
            <a:ext cx="170881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latin typeface="Arial"/>
                <a:cs typeface="Arial"/>
              </a:rPr>
              <a:t>of</a:t>
            </a:r>
            <a:endParaRPr sz="1400">
              <a:latin typeface="Arial"/>
              <a:cs typeface="Arial"/>
            </a:endParaRPr>
          </a:p>
        </p:txBody>
      </p:sp>
      <p:sp>
        <p:nvSpPr>
          <p:cNvPr id="16" name="text 1"/>
          <p:cNvSpPr txBox="1"/>
          <p:nvPr/>
        </p:nvSpPr>
        <p:spPr>
          <a:xfrm>
            <a:off x="8484072" y="3446574"/>
            <a:ext cx="100669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latin typeface="Arial"/>
                <a:cs typeface="Arial"/>
              </a:rPr>
              <a:t>a</a:t>
            </a:r>
            <a:endParaRPr sz="1400">
              <a:latin typeface="Arial"/>
              <a:cs typeface="Arial"/>
            </a:endParaRPr>
          </a:p>
        </p:txBody>
      </p:sp>
      <p:sp>
        <p:nvSpPr>
          <p:cNvPr id="17" name="text 1"/>
          <p:cNvSpPr txBox="1"/>
          <p:nvPr/>
        </p:nvSpPr>
        <p:spPr>
          <a:xfrm>
            <a:off x="8788622" y="3446574"/>
            <a:ext cx="383759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latin typeface="Arial"/>
                <a:cs typeface="Arial"/>
              </a:rPr>
              <a:t>POP</a:t>
            </a:r>
            <a:endParaRPr sz="1400">
              <a:latin typeface="Arial"/>
              <a:cs typeface="Arial"/>
            </a:endParaRPr>
          </a:p>
        </p:txBody>
      </p:sp>
      <p:sp>
        <p:nvSpPr>
          <p:cNvPr id="18" name="text 1"/>
          <p:cNvSpPr txBox="1"/>
          <p:nvPr/>
        </p:nvSpPr>
        <p:spPr>
          <a:xfrm>
            <a:off x="9387381" y="3446574"/>
            <a:ext cx="182101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latin typeface="Arial"/>
                <a:cs typeface="Arial"/>
              </a:rPr>
              <a:t>or</a:t>
            </a:r>
            <a:endParaRPr sz="1400">
              <a:latin typeface="Arial"/>
              <a:cs typeface="Arial"/>
            </a:endParaRPr>
          </a:p>
        </p:txBody>
      </p:sp>
      <p:sp>
        <p:nvSpPr>
          <p:cNvPr id="19" name="text 1"/>
          <p:cNvSpPr txBox="1"/>
          <p:nvPr/>
        </p:nvSpPr>
        <p:spPr>
          <a:xfrm>
            <a:off x="9783404" y="3446574"/>
            <a:ext cx="505267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latin typeface="Arial"/>
                <a:cs typeface="Arial"/>
              </a:rPr>
              <a:t>PUSH</a:t>
            </a:r>
            <a:endParaRPr sz="1400">
              <a:latin typeface="Arial"/>
              <a:cs typeface="Arial"/>
            </a:endParaRPr>
          </a:p>
        </p:txBody>
      </p:sp>
      <p:sp>
        <p:nvSpPr>
          <p:cNvPr id="20" name="text 1"/>
          <p:cNvSpPr txBox="1"/>
          <p:nvPr/>
        </p:nvSpPr>
        <p:spPr>
          <a:xfrm>
            <a:off x="4403472" y="4085385"/>
            <a:ext cx="5008743" cy="43088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latin typeface="Arial"/>
                <a:cs typeface="Arial"/>
              </a:rPr>
              <a:t>BP contains an offset address in the current SS, which is</a:t>
            </a:r>
            <a:endParaRPr sz="1400">
              <a:latin typeface="Arial"/>
              <a:cs typeface="Arial"/>
            </a:endParaRPr>
          </a:p>
          <a:p>
            <a:r>
              <a:rPr sz="1400" b="1" spc="10" dirty="0">
                <a:latin typeface="Arial"/>
                <a:cs typeface="Arial"/>
              </a:rPr>
              <a:t>used by instructions utilizing the based addressing mode.</a:t>
            </a:r>
            <a:endParaRPr sz="1400">
              <a:latin typeface="Arial"/>
              <a:cs typeface="Arial"/>
            </a:endParaRPr>
          </a:p>
        </p:txBody>
      </p:sp>
      <p:sp>
        <p:nvSpPr>
          <p:cNvPr id="116" name="object 116"/>
          <p:cNvSpPr/>
          <p:nvPr/>
        </p:nvSpPr>
        <p:spPr>
          <a:xfrm>
            <a:off x="3553143" y="1447483"/>
            <a:ext cx="9525" cy="2982595"/>
          </a:xfrm>
          <a:custGeom>
            <a:avLst/>
            <a:gdLst/>
            <a:ahLst/>
            <a:cxnLst/>
            <a:rect l="l" t="t" r="r" b="b"/>
            <a:pathLst>
              <a:path w="9525" h="2982595">
                <a:moveTo>
                  <a:pt x="4762" y="4763"/>
                </a:moveTo>
                <a:lnTo>
                  <a:pt x="4762" y="2977833"/>
                </a:lnTo>
              </a:path>
            </a:pathLst>
          </a:custGeom>
          <a:ln w="9525">
            <a:solidFill>
              <a:srgbClr val="FF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pic>
        <p:nvPicPr>
          <p:cNvPr id="188" name="Image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16070" y="1981200"/>
            <a:ext cx="113836" cy="124460"/>
          </a:xfrm>
          <a:prstGeom prst="rect">
            <a:avLst/>
          </a:prstGeom>
        </p:spPr>
      </p:pic>
      <p:pic>
        <p:nvPicPr>
          <p:cNvPr id="189" name="Image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16070" y="2408301"/>
            <a:ext cx="113836" cy="124460"/>
          </a:xfrm>
          <a:prstGeom prst="rect">
            <a:avLst/>
          </a:prstGeom>
        </p:spPr>
      </p:pic>
      <p:pic>
        <p:nvPicPr>
          <p:cNvPr id="190" name="Image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16070" y="3259963"/>
            <a:ext cx="113836" cy="124460"/>
          </a:xfrm>
          <a:prstGeom prst="rect">
            <a:avLst/>
          </a:prstGeom>
        </p:spPr>
      </p:pic>
      <p:pic>
        <p:nvPicPr>
          <p:cNvPr id="191" name="Image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16071" y="4111625"/>
            <a:ext cx="113835" cy="124460"/>
          </a:xfrm>
          <a:prstGeom prst="rect">
            <a:avLst/>
          </a:prstGeom>
        </p:spPr>
      </p:pic>
      <p:pic>
        <p:nvPicPr>
          <p:cNvPr id="192" name="Image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1" y="4315476"/>
            <a:ext cx="2578735" cy="25355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32282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1"/>
          <p:cNvSpPr txBox="1"/>
          <p:nvPr/>
        </p:nvSpPr>
        <p:spPr>
          <a:xfrm>
            <a:off x="9925813" y="6448501"/>
            <a:ext cx="198131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200" spc="10" dirty="0">
                <a:solidFill>
                  <a:srgbClr val="898989"/>
                </a:solidFill>
                <a:latin typeface="Verdana"/>
                <a:cs typeface="Verdana"/>
              </a:rPr>
              <a:t>21</a:t>
            </a:r>
            <a:endParaRPr sz="1200">
              <a:latin typeface="Verdana"/>
              <a:cs typeface="Verdana"/>
            </a:endParaRPr>
          </a:p>
        </p:txBody>
      </p:sp>
      <p:pic>
        <p:nvPicPr>
          <p:cNvPr id="142" name="Image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02329" y="254"/>
            <a:ext cx="7263638" cy="673100"/>
          </a:xfrm>
          <a:prstGeom prst="rect">
            <a:avLst/>
          </a:prstGeom>
        </p:spPr>
      </p:pic>
      <p:sp>
        <p:nvSpPr>
          <p:cNvPr id="3" name="text 1"/>
          <p:cNvSpPr txBox="1"/>
          <p:nvPr/>
        </p:nvSpPr>
        <p:spPr>
          <a:xfrm>
            <a:off x="1894333" y="212216"/>
            <a:ext cx="1814599" cy="55399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556564"/>
            <a:r>
              <a:rPr b="1" spc="10" dirty="0">
                <a:latin typeface="Arial"/>
                <a:cs typeface="Arial"/>
              </a:rPr>
              <a:t>8086</a:t>
            </a:r>
            <a:endParaRPr>
              <a:latin typeface="Arial"/>
              <a:cs typeface="Arial"/>
            </a:endParaRPr>
          </a:p>
          <a:p>
            <a:r>
              <a:rPr b="1" spc="10" dirty="0">
                <a:latin typeface="Arial"/>
                <a:cs typeface="Arial"/>
              </a:rPr>
              <a:t>Microprocessor </a:t>
            </a:r>
            <a:endParaRPr>
              <a:latin typeface="Arial"/>
              <a:cs typeface="Arial"/>
            </a:endParaRPr>
          </a:p>
        </p:txBody>
      </p:sp>
      <p:sp>
        <p:nvSpPr>
          <p:cNvPr id="4" name="text 1"/>
          <p:cNvSpPr txBox="1"/>
          <p:nvPr/>
        </p:nvSpPr>
        <p:spPr>
          <a:xfrm>
            <a:off x="2275332" y="1227455"/>
            <a:ext cx="1066318" cy="55399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b="1" spc="10" dirty="0">
                <a:latin typeface="Arial"/>
                <a:cs typeface="Arial"/>
              </a:rPr>
              <a:t>Segment</a:t>
            </a:r>
            <a:endParaRPr>
              <a:latin typeface="Arial"/>
              <a:cs typeface="Arial"/>
            </a:endParaRPr>
          </a:p>
          <a:p>
            <a:pPr marL="3048"/>
            <a:r>
              <a:rPr b="1" spc="10" dirty="0">
                <a:latin typeface="Arial"/>
                <a:cs typeface="Arial"/>
              </a:rPr>
              <a:t>Registers</a:t>
            </a:r>
            <a:endParaRPr>
              <a:latin typeface="Arial"/>
              <a:cs typeface="Arial"/>
            </a:endParaRPr>
          </a:p>
        </p:txBody>
      </p:sp>
      <p:sp>
        <p:nvSpPr>
          <p:cNvPr id="5" name="text 1"/>
          <p:cNvSpPr txBox="1"/>
          <p:nvPr/>
        </p:nvSpPr>
        <p:spPr>
          <a:xfrm>
            <a:off x="4511675" y="222300"/>
            <a:ext cx="1525418" cy="30777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2000" b="1" spc="10" dirty="0">
                <a:solidFill>
                  <a:srgbClr val="FF0066"/>
                </a:solidFill>
                <a:latin typeface="Arial"/>
                <a:cs typeface="Arial"/>
              </a:rPr>
              <a:t>Architecture</a:t>
            </a:r>
            <a:endParaRPr sz="2000">
              <a:latin typeface="Arial"/>
              <a:cs typeface="Arial"/>
            </a:endParaRPr>
          </a:p>
        </p:txBody>
      </p:sp>
      <p:sp>
        <p:nvSpPr>
          <p:cNvPr id="6" name="text 1"/>
          <p:cNvSpPr txBox="1"/>
          <p:nvPr/>
        </p:nvSpPr>
        <p:spPr>
          <a:xfrm>
            <a:off x="7009765" y="225933"/>
            <a:ext cx="2621230" cy="276999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b="1" spc="10" dirty="0">
                <a:latin typeface="Arial"/>
                <a:cs typeface="Arial"/>
              </a:rPr>
              <a:t>Bus Interface Unit (BIU)</a:t>
            </a:r>
            <a:endParaRPr>
              <a:latin typeface="Arial"/>
              <a:cs typeface="Arial"/>
            </a:endParaRPr>
          </a:p>
        </p:txBody>
      </p:sp>
      <p:sp>
        <p:nvSpPr>
          <p:cNvPr id="7" name="text 1"/>
          <p:cNvSpPr txBox="1"/>
          <p:nvPr/>
        </p:nvSpPr>
        <p:spPr>
          <a:xfrm>
            <a:off x="4116959" y="1177164"/>
            <a:ext cx="1670970" cy="276999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b="1" spc="10" dirty="0">
                <a:solidFill>
                  <a:srgbClr val="006FC0"/>
                </a:solidFill>
                <a:latin typeface="Arial"/>
                <a:cs typeface="Arial"/>
              </a:rPr>
              <a:t>Stack Segment</a:t>
            </a:r>
            <a:endParaRPr>
              <a:latin typeface="Arial"/>
              <a:cs typeface="Arial"/>
            </a:endParaRPr>
          </a:p>
        </p:txBody>
      </p:sp>
      <p:sp>
        <p:nvSpPr>
          <p:cNvPr id="8" name="text 1"/>
          <p:cNvSpPr txBox="1"/>
          <p:nvPr/>
        </p:nvSpPr>
        <p:spPr>
          <a:xfrm>
            <a:off x="6114009" y="1177164"/>
            <a:ext cx="933589" cy="276999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b="1" spc="10" dirty="0">
                <a:solidFill>
                  <a:srgbClr val="006FC0"/>
                </a:solidFill>
                <a:latin typeface="Arial"/>
                <a:cs typeface="Arial"/>
              </a:rPr>
              <a:t>Register</a:t>
            </a:r>
            <a:endParaRPr>
              <a:latin typeface="Arial"/>
              <a:cs typeface="Arial"/>
            </a:endParaRPr>
          </a:p>
        </p:txBody>
      </p:sp>
      <p:sp>
        <p:nvSpPr>
          <p:cNvPr id="9" name="text 1"/>
          <p:cNvSpPr txBox="1"/>
          <p:nvPr/>
        </p:nvSpPr>
        <p:spPr>
          <a:xfrm>
            <a:off x="4404996" y="1690545"/>
            <a:ext cx="483787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latin typeface="Arial"/>
                <a:cs typeface="Arial"/>
              </a:rPr>
              <a:t>16-bit</a:t>
            </a:r>
            <a:endParaRPr sz="1400">
              <a:latin typeface="Arial"/>
              <a:cs typeface="Arial"/>
            </a:endParaRPr>
          </a:p>
        </p:txBody>
      </p:sp>
      <p:sp>
        <p:nvSpPr>
          <p:cNvPr id="10" name="text 1"/>
          <p:cNvSpPr txBox="1"/>
          <p:nvPr/>
        </p:nvSpPr>
        <p:spPr>
          <a:xfrm>
            <a:off x="4404996" y="2117265"/>
            <a:ext cx="2341025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latin typeface="Arial"/>
                <a:cs typeface="Arial"/>
              </a:rPr>
              <a:t>Points to the current stack.</a:t>
            </a:r>
            <a:endParaRPr sz="1400">
              <a:latin typeface="Arial"/>
              <a:cs typeface="Arial"/>
            </a:endParaRPr>
          </a:p>
        </p:txBody>
      </p:sp>
      <p:sp>
        <p:nvSpPr>
          <p:cNvPr id="11" name="text 1"/>
          <p:cNvSpPr txBox="1"/>
          <p:nvPr/>
        </p:nvSpPr>
        <p:spPr>
          <a:xfrm>
            <a:off x="4404995" y="2544367"/>
            <a:ext cx="4845878" cy="646331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latin typeface="Arial"/>
                <a:cs typeface="Arial"/>
              </a:rPr>
              <a:t>The 20-bit physical stack address is calculated from the</a:t>
            </a:r>
            <a:endParaRPr sz="1400">
              <a:latin typeface="Arial"/>
              <a:cs typeface="Arial"/>
            </a:endParaRPr>
          </a:p>
          <a:p>
            <a:r>
              <a:rPr sz="1400" b="1" spc="10" dirty="0">
                <a:latin typeface="Arial"/>
                <a:cs typeface="Arial"/>
              </a:rPr>
              <a:t>Stack Segment (SS) and the Stack Pointer (SP) for stack</a:t>
            </a:r>
            <a:endParaRPr sz="1400">
              <a:latin typeface="Arial"/>
              <a:cs typeface="Arial"/>
            </a:endParaRPr>
          </a:p>
          <a:p>
            <a:r>
              <a:rPr sz="1400" b="1" spc="10" dirty="0">
                <a:latin typeface="Arial"/>
                <a:cs typeface="Arial"/>
              </a:rPr>
              <a:t>instructions such as </a:t>
            </a:r>
            <a:r>
              <a:rPr sz="1400" b="1" spc="10" dirty="0">
                <a:solidFill>
                  <a:srgbClr val="943735"/>
                </a:solidFill>
                <a:latin typeface="Arial"/>
                <a:cs typeface="Arial"/>
              </a:rPr>
              <a:t>PUSH </a:t>
            </a:r>
            <a:r>
              <a:rPr sz="1400" b="1" spc="10" dirty="0">
                <a:latin typeface="Arial"/>
                <a:cs typeface="Arial"/>
              </a:rPr>
              <a:t>and </a:t>
            </a:r>
            <a:r>
              <a:rPr sz="1400" b="1" spc="10" dirty="0">
                <a:solidFill>
                  <a:srgbClr val="943735"/>
                </a:solidFill>
                <a:latin typeface="Arial"/>
                <a:cs typeface="Arial"/>
              </a:rPr>
              <a:t>POP</a:t>
            </a:r>
            <a:r>
              <a:rPr sz="1400" b="1" spc="10" dirty="0">
                <a:latin typeface="Arial"/>
                <a:cs typeface="Arial"/>
              </a:rPr>
              <a:t>.</a:t>
            </a:r>
            <a:endParaRPr sz="1400">
              <a:latin typeface="Arial"/>
              <a:cs typeface="Arial"/>
            </a:endParaRPr>
          </a:p>
        </p:txBody>
      </p:sp>
      <p:sp>
        <p:nvSpPr>
          <p:cNvPr id="12" name="text 1"/>
          <p:cNvSpPr txBox="1"/>
          <p:nvPr/>
        </p:nvSpPr>
        <p:spPr>
          <a:xfrm>
            <a:off x="4404995" y="3396282"/>
            <a:ext cx="4484882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latin typeface="Arial"/>
                <a:cs typeface="Arial"/>
              </a:rPr>
              <a:t>In based addressing mode, the 20-bit physical stack</a:t>
            </a:r>
            <a:endParaRPr sz="1400">
              <a:latin typeface="Arial"/>
              <a:cs typeface="Arial"/>
            </a:endParaRPr>
          </a:p>
        </p:txBody>
      </p:sp>
      <p:sp>
        <p:nvSpPr>
          <p:cNvPr id="99" name="object 99"/>
          <p:cNvSpPr/>
          <p:nvPr/>
        </p:nvSpPr>
        <p:spPr>
          <a:xfrm>
            <a:off x="4689983" y="3563748"/>
            <a:ext cx="2363978" cy="21335"/>
          </a:xfrm>
          <a:custGeom>
            <a:avLst/>
            <a:gdLst/>
            <a:ahLst/>
            <a:cxnLst/>
            <a:rect l="l" t="t" r="r" b="b"/>
            <a:pathLst>
              <a:path w="2363978" h="21335">
                <a:moveTo>
                  <a:pt x="0" y="21336"/>
                </a:moveTo>
                <a:lnTo>
                  <a:pt x="0" y="0"/>
                </a:lnTo>
                <a:lnTo>
                  <a:pt x="2363978" y="0"/>
                </a:lnTo>
                <a:lnTo>
                  <a:pt x="2363978" y="21336"/>
                </a:lnTo>
                <a:lnTo>
                  <a:pt x="0" y="2133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" name="text 1"/>
          <p:cNvSpPr txBox="1"/>
          <p:nvPr/>
        </p:nvSpPr>
        <p:spPr>
          <a:xfrm>
            <a:off x="4404995" y="3609643"/>
            <a:ext cx="5053628" cy="43088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latin typeface="Arial"/>
                <a:cs typeface="Arial"/>
              </a:rPr>
              <a:t>address is calculated from the Stack segment (SS) and the</a:t>
            </a:r>
            <a:endParaRPr sz="1400">
              <a:latin typeface="Arial"/>
              <a:cs typeface="Arial"/>
            </a:endParaRPr>
          </a:p>
          <a:p>
            <a:r>
              <a:rPr sz="1400" b="1" spc="10" dirty="0">
                <a:latin typeface="Arial"/>
                <a:cs typeface="Arial"/>
              </a:rPr>
              <a:t>Base Pointer (BP).</a:t>
            </a:r>
            <a:endParaRPr sz="1400">
              <a:latin typeface="Arial"/>
              <a:cs typeface="Arial"/>
            </a:endParaRPr>
          </a:p>
        </p:txBody>
      </p:sp>
      <p:pic>
        <p:nvPicPr>
          <p:cNvPr id="143" name="Image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89404" y="4296780"/>
            <a:ext cx="2578735" cy="2535555"/>
          </a:xfrm>
          <a:prstGeom prst="rect">
            <a:avLst/>
          </a:prstGeom>
        </p:spPr>
      </p:pic>
      <p:sp>
        <p:nvSpPr>
          <p:cNvPr id="100" name="object 100"/>
          <p:cNvSpPr/>
          <p:nvPr/>
        </p:nvSpPr>
        <p:spPr>
          <a:xfrm>
            <a:off x="3553143" y="1277684"/>
            <a:ext cx="9525" cy="2982595"/>
          </a:xfrm>
          <a:custGeom>
            <a:avLst/>
            <a:gdLst/>
            <a:ahLst/>
            <a:cxnLst/>
            <a:rect l="l" t="t" r="r" b="b"/>
            <a:pathLst>
              <a:path w="9525" h="2982595">
                <a:moveTo>
                  <a:pt x="4762" y="4763"/>
                </a:moveTo>
                <a:lnTo>
                  <a:pt x="4762" y="2977833"/>
                </a:lnTo>
              </a:path>
            </a:pathLst>
          </a:custGeom>
          <a:ln w="9525">
            <a:solidFill>
              <a:srgbClr val="FF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pic>
        <p:nvPicPr>
          <p:cNvPr id="144" name="Image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16070" y="1717675"/>
            <a:ext cx="113836" cy="124460"/>
          </a:xfrm>
          <a:prstGeom prst="rect">
            <a:avLst/>
          </a:prstGeom>
        </p:spPr>
      </p:pic>
      <p:pic>
        <p:nvPicPr>
          <p:cNvPr id="145" name="Image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16070" y="2144014"/>
            <a:ext cx="113836" cy="124460"/>
          </a:xfrm>
          <a:prstGeom prst="rect">
            <a:avLst/>
          </a:prstGeom>
        </p:spPr>
      </p:pic>
      <p:pic>
        <p:nvPicPr>
          <p:cNvPr id="146" name="Image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16070" y="2571624"/>
            <a:ext cx="113836" cy="124459"/>
          </a:xfrm>
          <a:prstGeom prst="rect">
            <a:avLst/>
          </a:prstGeom>
        </p:spPr>
      </p:pic>
      <p:pic>
        <p:nvPicPr>
          <p:cNvPr id="147" name="Image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16070" y="3422777"/>
            <a:ext cx="113836" cy="1244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07670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1"/>
          <p:cNvSpPr txBox="1"/>
          <p:nvPr/>
        </p:nvSpPr>
        <p:spPr>
          <a:xfrm>
            <a:off x="9925813" y="6448501"/>
            <a:ext cx="198131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200" spc="10" dirty="0">
                <a:solidFill>
                  <a:srgbClr val="898989"/>
                </a:solidFill>
                <a:latin typeface="Verdana"/>
                <a:cs typeface="Verdana"/>
              </a:rPr>
              <a:t>22</a:t>
            </a:r>
            <a:endParaRPr sz="1200">
              <a:latin typeface="Verdana"/>
              <a:cs typeface="Verdana"/>
            </a:endParaRPr>
          </a:p>
        </p:txBody>
      </p:sp>
      <p:pic>
        <p:nvPicPr>
          <p:cNvPr id="148" name="Image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02329" y="254"/>
            <a:ext cx="7263638" cy="673100"/>
          </a:xfrm>
          <a:prstGeom prst="rect">
            <a:avLst/>
          </a:prstGeom>
        </p:spPr>
      </p:pic>
      <p:sp>
        <p:nvSpPr>
          <p:cNvPr id="3" name="text 1"/>
          <p:cNvSpPr txBox="1"/>
          <p:nvPr/>
        </p:nvSpPr>
        <p:spPr>
          <a:xfrm>
            <a:off x="1894333" y="212216"/>
            <a:ext cx="1814599" cy="55399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556564"/>
            <a:r>
              <a:rPr b="1" spc="10" dirty="0">
                <a:latin typeface="Arial"/>
                <a:cs typeface="Arial"/>
              </a:rPr>
              <a:t>8086</a:t>
            </a:r>
            <a:endParaRPr>
              <a:latin typeface="Arial"/>
              <a:cs typeface="Arial"/>
            </a:endParaRPr>
          </a:p>
          <a:p>
            <a:r>
              <a:rPr b="1" spc="10" dirty="0">
                <a:latin typeface="Arial"/>
                <a:cs typeface="Arial"/>
              </a:rPr>
              <a:t>Microprocessor </a:t>
            </a:r>
            <a:endParaRPr>
              <a:latin typeface="Arial"/>
              <a:cs typeface="Arial"/>
            </a:endParaRPr>
          </a:p>
        </p:txBody>
      </p:sp>
      <p:sp>
        <p:nvSpPr>
          <p:cNvPr id="4" name="text 1"/>
          <p:cNvSpPr txBox="1"/>
          <p:nvPr/>
        </p:nvSpPr>
        <p:spPr>
          <a:xfrm>
            <a:off x="2275333" y="1227456"/>
            <a:ext cx="983603" cy="276999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b="1" spc="10" dirty="0">
                <a:latin typeface="Arial"/>
                <a:cs typeface="Arial"/>
              </a:rPr>
              <a:t>Segment</a:t>
            </a:r>
            <a:endParaRPr>
              <a:latin typeface="Arial"/>
              <a:cs typeface="Arial"/>
            </a:endParaRPr>
          </a:p>
        </p:txBody>
      </p:sp>
      <p:sp>
        <p:nvSpPr>
          <p:cNvPr id="5" name="text 1"/>
          <p:cNvSpPr txBox="1"/>
          <p:nvPr/>
        </p:nvSpPr>
        <p:spPr>
          <a:xfrm>
            <a:off x="2278380" y="1503300"/>
            <a:ext cx="1063112" cy="276999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b="1" spc="10" dirty="0">
                <a:latin typeface="Arial"/>
                <a:cs typeface="Arial"/>
              </a:rPr>
              <a:t>Registers</a:t>
            </a:r>
            <a:endParaRPr>
              <a:latin typeface="Arial"/>
              <a:cs typeface="Arial"/>
            </a:endParaRPr>
          </a:p>
        </p:txBody>
      </p:sp>
      <p:sp>
        <p:nvSpPr>
          <p:cNvPr id="6" name="text 1"/>
          <p:cNvSpPr txBox="1"/>
          <p:nvPr/>
        </p:nvSpPr>
        <p:spPr>
          <a:xfrm>
            <a:off x="4511675" y="222300"/>
            <a:ext cx="1525418" cy="30777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2000" b="1" spc="10" dirty="0">
                <a:solidFill>
                  <a:srgbClr val="FF0066"/>
                </a:solidFill>
                <a:latin typeface="Arial"/>
                <a:cs typeface="Arial"/>
              </a:rPr>
              <a:t>Architecture</a:t>
            </a:r>
            <a:endParaRPr sz="2000">
              <a:latin typeface="Arial"/>
              <a:cs typeface="Arial"/>
            </a:endParaRPr>
          </a:p>
        </p:txBody>
      </p:sp>
      <p:sp>
        <p:nvSpPr>
          <p:cNvPr id="7" name="text 1"/>
          <p:cNvSpPr txBox="1"/>
          <p:nvPr/>
        </p:nvSpPr>
        <p:spPr>
          <a:xfrm>
            <a:off x="7009765" y="225933"/>
            <a:ext cx="2621230" cy="276999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b="1" spc="10" dirty="0">
                <a:latin typeface="Arial"/>
                <a:cs typeface="Arial"/>
              </a:rPr>
              <a:t>Bus Interface Unit (BIU)</a:t>
            </a:r>
            <a:endParaRPr>
              <a:latin typeface="Arial"/>
              <a:cs typeface="Arial"/>
            </a:endParaRPr>
          </a:p>
        </p:txBody>
      </p:sp>
      <p:sp>
        <p:nvSpPr>
          <p:cNvPr id="8" name="text 1"/>
          <p:cNvSpPr txBox="1"/>
          <p:nvPr/>
        </p:nvSpPr>
        <p:spPr>
          <a:xfrm>
            <a:off x="4116959" y="1177164"/>
            <a:ext cx="2631490" cy="276999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b="1" spc="10" dirty="0">
                <a:solidFill>
                  <a:srgbClr val="006FC0"/>
                </a:solidFill>
                <a:latin typeface="Arial"/>
                <a:cs typeface="Arial"/>
              </a:rPr>
              <a:t>Extra Segment Register</a:t>
            </a:r>
            <a:endParaRPr>
              <a:latin typeface="Arial"/>
              <a:cs typeface="Arial"/>
            </a:endParaRPr>
          </a:p>
        </p:txBody>
      </p:sp>
      <p:sp>
        <p:nvSpPr>
          <p:cNvPr id="9" name="text 1"/>
          <p:cNvSpPr txBox="1"/>
          <p:nvPr/>
        </p:nvSpPr>
        <p:spPr>
          <a:xfrm>
            <a:off x="4404996" y="1934385"/>
            <a:ext cx="483787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latin typeface="Arial"/>
                <a:cs typeface="Arial"/>
              </a:rPr>
              <a:t>16-bit</a:t>
            </a:r>
            <a:endParaRPr sz="1400">
              <a:latin typeface="Arial"/>
              <a:cs typeface="Arial"/>
            </a:endParaRPr>
          </a:p>
        </p:txBody>
      </p:sp>
      <p:sp>
        <p:nvSpPr>
          <p:cNvPr id="10" name="text 1"/>
          <p:cNvSpPr txBox="1"/>
          <p:nvPr/>
        </p:nvSpPr>
        <p:spPr>
          <a:xfrm>
            <a:off x="4404996" y="2359963"/>
            <a:ext cx="4728859" cy="43088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latin typeface="Arial"/>
                <a:cs typeface="Arial"/>
              </a:rPr>
              <a:t>Points to the extra segment in which data (in excess of</a:t>
            </a:r>
            <a:endParaRPr sz="1400">
              <a:latin typeface="Arial"/>
              <a:cs typeface="Arial"/>
            </a:endParaRPr>
          </a:p>
          <a:p>
            <a:r>
              <a:rPr sz="1400" b="1" spc="10" dirty="0">
                <a:latin typeface="Arial"/>
                <a:cs typeface="Arial"/>
              </a:rPr>
              <a:t>64K pointed to by the DS) is stored.</a:t>
            </a:r>
            <a:endParaRPr sz="1400">
              <a:latin typeface="Arial"/>
              <a:cs typeface="Arial"/>
            </a:endParaRPr>
          </a:p>
        </p:txBody>
      </p:sp>
      <p:sp>
        <p:nvSpPr>
          <p:cNvPr id="11" name="text 1"/>
          <p:cNvSpPr txBox="1"/>
          <p:nvPr/>
        </p:nvSpPr>
        <p:spPr>
          <a:xfrm>
            <a:off x="4404995" y="3000043"/>
            <a:ext cx="4974760" cy="43088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latin typeface="Arial"/>
                <a:cs typeface="Arial"/>
              </a:rPr>
              <a:t>String instructions use the ES and DI to determine the 20-</a:t>
            </a:r>
            <a:endParaRPr sz="1400">
              <a:latin typeface="Arial"/>
              <a:cs typeface="Arial"/>
            </a:endParaRPr>
          </a:p>
          <a:p>
            <a:r>
              <a:rPr sz="1400" b="1" spc="10" dirty="0">
                <a:latin typeface="Arial"/>
                <a:cs typeface="Arial"/>
              </a:rPr>
              <a:t>bit physical address for the destination.</a:t>
            </a:r>
            <a:endParaRPr sz="1400">
              <a:latin typeface="Arial"/>
              <a:cs typeface="Arial"/>
            </a:endParaRPr>
          </a:p>
        </p:txBody>
      </p:sp>
      <p:pic>
        <p:nvPicPr>
          <p:cNvPr id="149" name="Image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89404" y="4298214"/>
            <a:ext cx="2578735" cy="2535555"/>
          </a:xfrm>
          <a:prstGeom prst="rect">
            <a:avLst/>
          </a:prstGeom>
        </p:spPr>
      </p:pic>
      <p:sp>
        <p:nvSpPr>
          <p:cNvPr id="101" name="object 101"/>
          <p:cNvSpPr/>
          <p:nvPr/>
        </p:nvSpPr>
        <p:spPr>
          <a:xfrm>
            <a:off x="3553143" y="1277684"/>
            <a:ext cx="9525" cy="2982595"/>
          </a:xfrm>
          <a:custGeom>
            <a:avLst/>
            <a:gdLst/>
            <a:ahLst/>
            <a:cxnLst/>
            <a:rect l="l" t="t" r="r" b="b"/>
            <a:pathLst>
              <a:path w="9525" h="2982595">
                <a:moveTo>
                  <a:pt x="4762" y="4763"/>
                </a:moveTo>
                <a:lnTo>
                  <a:pt x="4762" y="2977833"/>
                </a:lnTo>
              </a:path>
            </a:pathLst>
          </a:custGeom>
          <a:ln w="9525">
            <a:solidFill>
              <a:srgbClr val="FF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pic>
        <p:nvPicPr>
          <p:cNvPr id="150" name="Image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16070" y="1961134"/>
            <a:ext cx="113836" cy="124460"/>
          </a:xfrm>
          <a:prstGeom prst="rect">
            <a:avLst/>
          </a:prstGeom>
        </p:spPr>
      </p:pic>
      <p:pic>
        <p:nvPicPr>
          <p:cNvPr id="151" name="Image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16070" y="2388870"/>
            <a:ext cx="113836" cy="124460"/>
          </a:xfrm>
          <a:prstGeom prst="rect">
            <a:avLst/>
          </a:prstGeom>
        </p:spPr>
      </p:pic>
      <p:pic>
        <p:nvPicPr>
          <p:cNvPr id="152" name="Image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16070" y="3027173"/>
            <a:ext cx="113836" cy="1244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97963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1"/>
          <p:cNvSpPr txBox="1"/>
          <p:nvPr/>
        </p:nvSpPr>
        <p:spPr>
          <a:xfrm>
            <a:off x="9925813" y="6448501"/>
            <a:ext cx="198131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200" spc="10" dirty="0">
                <a:solidFill>
                  <a:srgbClr val="898989"/>
                </a:solidFill>
                <a:latin typeface="Verdana"/>
                <a:cs typeface="Verdana"/>
              </a:rPr>
              <a:t>23</a:t>
            </a:r>
            <a:endParaRPr sz="1200">
              <a:latin typeface="Verdana"/>
              <a:cs typeface="Verdana"/>
            </a:endParaRPr>
          </a:p>
        </p:txBody>
      </p:sp>
      <p:pic>
        <p:nvPicPr>
          <p:cNvPr id="153" name="Image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02329" y="254"/>
            <a:ext cx="7263638" cy="673100"/>
          </a:xfrm>
          <a:prstGeom prst="rect">
            <a:avLst/>
          </a:prstGeom>
        </p:spPr>
      </p:pic>
      <p:sp>
        <p:nvSpPr>
          <p:cNvPr id="3" name="text 1"/>
          <p:cNvSpPr txBox="1"/>
          <p:nvPr/>
        </p:nvSpPr>
        <p:spPr>
          <a:xfrm>
            <a:off x="1894333" y="212216"/>
            <a:ext cx="1814599" cy="55399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556564"/>
            <a:r>
              <a:rPr b="1" spc="10" dirty="0">
                <a:latin typeface="Arial"/>
                <a:cs typeface="Arial"/>
              </a:rPr>
              <a:t>8086</a:t>
            </a:r>
            <a:endParaRPr>
              <a:latin typeface="Arial"/>
              <a:cs typeface="Arial"/>
            </a:endParaRPr>
          </a:p>
          <a:p>
            <a:r>
              <a:rPr b="1" spc="10" dirty="0">
                <a:latin typeface="Arial"/>
                <a:cs typeface="Arial"/>
              </a:rPr>
              <a:t>Microprocessor </a:t>
            </a:r>
            <a:endParaRPr>
              <a:latin typeface="Arial"/>
              <a:cs typeface="Arial"/>
            </a:endParaRPr>
          </a:p>
        </p:txBody>
      </p:sp>
      <p:sp>
        <p:nvSpPr>
          <p:cNvPr id="4" name="text 1"/>
          <p:cNvSpPr txBox="1"/>
          <p:nvPr/>
        </p:nvSpPr>
        <p:spPr>
          <a:xfrm>
            <a:off x="2275332" y="1227455"/>
            <a:ext cx="1066318" cy="55399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b="1" spc="10" dirty="0">
                <a:latin typeface="Arial"/>
                <a:cs typeface="Arial"/>
              </a:rPr>
              <a:t>Segment</a:t>
            </a:r>
            <a:endParaRPr>
              <a:latin typeface="Arial"/>
              <a:cs typeface="Arial"/>
            </a:endParaRPr>
          </a:p>
          <a:p>
            <a:pPr marL="3048"/>
            <a:r>
              <a:rPr b="1" spc="10" dirty="0">
                <a:latin typeface="Arial"/>
                <a:cs typeface="Arial"/>
              </a:rPr>
              <a:t>Registers</a:t>
            </a:r>
            <a:endParaRPr>
              <a:latin typeface="Arial"/>
              <a:cs typeface="Arial"/>
            </a:endParaRPr>
          </a:p>
        </p:txBody>
      </p:sp>
      <p:sp>
        <p:nvSpPr>
          <p:cNvPr id="5" name="text 1"/>
          <p:cNvSpPr txBox="1"/>
          <p:nvPr/>
        </p:nvSpPr>
        <p:spPr>
          <a:xfrm>
            <a:off x="4511675" y="222300"/>
            <a:ext cx="1525418" cy="30777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2000" b="1" spc="10" dirty="0">
                <a:solidFill>
                  <a:srgbClr val="FF0066"/>
                </a:solidFill>
                <a:latin typeface="Arial"/>
                <a:cs typeface="Arial"/>
              </a:rPr>
              <a:t>Architecture</a:t>
            </a:r>
            <a:endParaRPr sz="2000">
              <a:latin typeface="Arial"/>
              <a:cs typeface="Arial"/>
            </a:endParaRPr>
          </a:p>
        </p:txBody>
      </p:sp>
      <p:sp>
        <p:nvSpPr>
          <p:cNvPr id="6" name="text 1"/>
          <p:cNvSpPr txBox="1"/>
          <p:nvPr/>
        </p:nvSpPr>
        <p:spPr>
          <a:xfrm>
            <a:off x="7009765" y="225933"/>
            <a:ext cx="2621230" cy="276999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b="1" spc="10" dirty="0">
                <a:latin typeface="Arial"/>
                <a:cs typeface="Arial"/>
              </a:rPr>
              <a:t>Bus Interface Unit (BIU)</a:t>
            </a:r>
            <a:endParaRPr>
              <a:latin typeface="Arial"/>
              <a:cs typeface="Arial"/>
            </a:endParaRPr>
          </a:p>
        </p:txBody>
      </p:sp>
      <p:sp>
        <p:nvSpPr>
          <p:cNvPr id="7" name="text 1"/>
          <p:cNvSpPr txBox="1"/>
          <p:nvPr/>
        </p:nvSpPr>
        <p:spPr>
          <a:xfrm>
            <a:off x="4116960" y="1177164"/>
            <a:ext cx="2076209" cy="276999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b="1" spc="10" dirty="0">
                <a:solidFill>
                  <a:srgbClr val="006FC0"/>
                </a:solidFill>
                <a:latin typeface="Arial"/>
                <a:cs typeface="Arial"/>
              </a:rPr>
              <a:t>Instruction Pointer</a:t>
            </a:r>
            <a:endParaRPr>
              <a:latin typeface="Arial"/>
              <a:cs typeface="Arial"/>
            </a:endParaRPr>
          </a:p>
        </p:txBody>
      </p:sp>
      <p:sp>
        <p:nvSpPr>
          <p:cNvPr id="8" name="text 1"/>
          <p:cNvSpPr txBox="1"/>
          <p:nvPr/>
        </p:nvSpPr>
        <p:spPr>
          <a:xfrm>
            <a:off x="4404996" y="1690545"/>
            <a:ext cx="483787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latin typeface="Arial"/>
                <a:cs typeface="Arial"/>
              </a:rPr>
              <a:t>16-bit</a:t>
            </a:r>
            <a:endParaRPr sz="1400">
              <a:latin typeface="Arial"/>
              <a:cs typeface="Arial"/>
            </a:endParaRPr>
          </a:p>
        </p:txBody>
      </p:sp>
      <p:sp>
        <p:nvSpPr>
          <p:cNvPr id="9" name="text 1"/>
          <p:cNvSpPr txBox="1"/>
          <p:nvPr/>
        </p:nvSpPr>
        <p:spPr>
          <a:xfrm>
            <a:off x="4404995" y="2117266"/>
            <a:ext cx="5069016" cy="43088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latin typeface="Arial"/>
                <a:cs typeface="Arial"/>
              </a:rPr>
              <a:t>Always points to the next instruction to be executed within</a:t>
            </a:r>
            <a:endParaRPr sz="1400">
              <a:latin typeface="Arial"/>
              <a:cs typeface="Arial"/>
            </a:endParaRPr>
          </a:p>
          <a:p>
            <a:r>
              <a:rPr sz="1400" b="1" spc="10" dirty="0">
                <a:latin typeface="Arial"/>
                <a:cs typeface="Arial"/>
              </a:rPr>
              <a:t>the currently executing code segment.</a:t>
            </a:r>
            <a:endParaRPr sz="1400">
              <a:latin typeface="Arial"/>
              <a:cs typeface="Arial"/>
            </a:endParaRPr>
          </a:p>
        </p:txBody>
      </p:sp>
      <p:sp>
        <p:nvSpPr>
          <p:cNvPr id="10" name="text 1"/>
          <p:cNvSpPr txBox="1"/>
          <p:nvPr/>
        </p:nvSpPr>
        <p:spPr>
          <a:xfrm>
            <a:off x="4404995" y="2756203"/>
            <a:ext cx="5082802" cy="646331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latin typeface="Arial"/>
                <a:cs typeface="Arial"/>
              </a:rPr>
              <a:t>So, this register contains the 16-bit offset address pointing</a:t>
            </a:r>
            <a:endParaRPr sz="1400">
              <a:latin typeface="Arial"/>
              <a:cs typeface="Arial"/>
            </a:endParaRPr>
          </a:p>
          <a:p>
            <a:r>
              <a:rPr sz="1400" b="1" spc="10" dirty="0">
                <a:latin typeface="Arial"/>
                <a:cs typeface="Arial"/>
              </a:rPr>
              <a:t>to the next instruction code within the 64Kb of the code</a:t>
            </a:r>
            <a:endParaRPr sz="1400">
              <a:latin typeface="Arial"/>
              <a:cs typeface="Arial"/>
            </a:endParaRPr>
          </a:p>
          <a:p>
            <a:r>
              <a:rPr sz="1400" b="1" spc="10" dirty="0">
                <a:latin typeface="Arial"/>
                <a:cs typeface="Arial"/>
              </a:rPr>
              <a:t>segment area.</a:t>
            </a:r>
            <a:endParaRPr sz="1400">
              <a:latin typeface="Arial"/>
              <a:cs typeface="Arial"/>
            </a:endParaRPr>
          </a:p>
        </p:txBody>
      </p:sp>
      <p:sp>
        <p:nvSpPr>
          <p:cNvPr id="11" name="text 1"/>
          <p:cNvSpPr txBox="1"/>
          <p:nvPr/>
        </p:nvSpPr>
        <p:spPr>
          <a:xfrm>
            <a:off x="4404995" y="3608119"/>
            <a:ext cx="4930196" cy="43088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latin typeface="Arial"/>
                <a:cs typeface="Arial"/>
              </a:rPr>
              <a:t>Its content is automatically incremented as the execution</a:t>
            </a:r>
            <a:endParaRPr sz="1400">
              <a:latin typeface="Arial"/>
              <a:cs typeface="Arial"/>
            </a:endParaRPr>
          </a:p>
          <a:p>
            <a:r>
              <a:rPr sz="1400" b="1" spc="10" dirty="0">
                <a:latin typeface="Arial"/>
                <a:cs typeface="Arial"/>
              </a:rPr>
              <a:t>of the next instruction takes place.</a:t>
            </a:r>
            <a:endParaRPr sz="1400">
              <a:latin typeface="Arial"/>
              <a:cs typeface="Arial"/>
            </a:endParaRPr>
          </a:p>
        </p:txBody>
      </p:sp>
      <p:pic>
        <p:nvPicPr>
          <p:cNvPr id="154" name="Image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89404" y="4296622"/>
            <a:ext cx="2578735" cy="2535555"/>
          </a:xfrm>
          <a:prstGeom prst="rect">
            <a:avLst/>
          </a:prstGeom>
        </p:spPr>
      </p:pic>
      <p:sp>
        <p:nvSpPr>
          <p:cNvPr id="102" name="object 102"/>
          <p:cNvSpPr/>
          <p:nvPr/>
        </p:nvSpPr>
        <p:spPr>
          <a:xfrm>
            <a:off x="3553143" y="1277684"/>
            <a:ext cx="9525" cy="2982595"/>
          </a:xfrm>
          <a:custGeom>
            <a:avLst/>
            <a:gdLst/>
            <a:ahLst/>
            <a:cxnLst/>
            <a:rect l="l" t="t" r="r" b="b"/>
            <a:pathLst>
              <a:path w="9525" h="2982595">
                <a:moveTo>
                  <a:pt x="4762" y="4763"/>
                </a:moveTo>
                <a:lnTo>
                  <a:pt x="4762" y="2977833"/>
                </a:lnTo>
              </a:path>
            </a:pathLst>
          </a:custGeom>
          <a:ln w="9525">
            <a:solidFill>
              <a:srgbClr val="FF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pic>
        <p:nvPicPr>
          <p:cNvPr id="155" name="Image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16070" y="1717675"/>
            <a:ext cx="113836" cy="124460"/>
          </a:xfrm>
          <a:prstGeom prst="rect">
            <a:avLst/>
          </a:prstGeom>
        </p:spPr>
      </p:pic>
      <p:pic>
        <p:nvPicPr>
          <p:cNvPr id="156" name="Image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16070" y="2144650"/>
            <a:ext cx="113836" cy="124459"/>
          </a:xfrm>
          <a:prstGeom prst="rect">
            <a:avLst/>
          </a:prstGeom>
        </p:spPr>
      </p:pic>
      <p:pic>
        <p:nvPicPr>
          <p:cNvPr id="157" name="Image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16070" y="2783586"/>
            <a:ext cx="113836" cy="124460"/>
          </a:xfrm>
          <a:prstGeom prst="rect">
            <a:avLst/>
          </a:prstGeom>
        </p:spPr>
      </p:pic>
      <p:pic>
        <p:nvPicPr>
          <p:cNvPr id="158" name="Image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16071" y="3635248"/>
            <a:ext cx="113835" cy="1244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93194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1"/>
          <p:cNvSpPr txBox="1"/>
          <p:nvPr/>
        </p:nvSpPr>
        <p:spPr>
          <a:xfrm>
            <a:off x="9925813" y="6448501"/>
            <a:ext cx="198131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200" spc="10" dirty="0">
                <a:solidFill>
                  <a:srgbClr val="898989"/>
                </a:solidFill>
                <a:latin typeface="Verdana"/>
                <a:cs typeface="Verdana"/>
              </a:rPr>
              <a:t>24</a:t>
            </a:r>
            <a:endParaRPr sz="1200">
              <a:latin typeface="Verdana"/>
              <a:cs typeface="Verdana"/>
            </a:endParaRPr>
          </a:p>
        </p:txBody>
      </p:sp>
      <p:pic>
        <p:nvPicPr>
          <p:cNvPr id="159" name="Image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02966" y="1"/>
            <a:ext cx="7265035" cy="673735"/>
          </a:xfrm>
          <a:prstGeom prst="rect">
            <a:avLst/>
          </a:prstGeom>
        </p:spPr>
      </p:pic>
      <p:pic>
        <p:nvPicPr>
          <p:cNvPr id="160" name="Image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9402" y="685800"/>
            <a:ext cx="5765799" cy="4296410"/>
          </a:xfrm>
          <a:prstGeom prst="rect">
            <a:avLst/>
          </a:prstGeom>
        </p:spPr>
      </p:pic>
      <p:pic>
        <p:nvPicPr>
          <p:cNvPr id="161" name="Image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9040" y="2099946"/>
            <a:ext cx="114300" cy="125095"/>
          </a:xfrm>
          <a:prstGeom prst="rect">
            <a:avLst/>
          </a:prstGeom>
        </p:spPr>
      </p:pic>
      <p:pic>
        <p:nvPicPr>
          <p:cNvPr id="162" name="Image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9040" y="3593465"/>
            <a:ext cx="114300" cy="125094"/>
          </a:xfrm>
          <a:prstGeom prst="rect">
            <a:avLst/>
          </a:prstGeom>
        </p:spPr>
      </p:pic>
      <p:pic>
        <p:nvPicPr>
          <p:cNvPr id="163" name="Image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9040" y="4873626"/>
            <a:ext cx="114300" cy="125095"/>
          </a:xfrm>
          <a:prstGeom prst="rect">
            <a:avLst/>
          </a:prstGeom>
        </p:spPr>
      </p:pic>
      <p:sp>
        <p:nvSpPr>
          <p:cNvPr id="103" name="object 103"/>
          <p:cNvSpPr/>
          <p:nvPr/>
        </p:nvSpPr>
        <p:spPr>
          <a:xfrm>
            <a:off x="5809932" y="1167448"/>
            <a:ext cx="1719580" cy="2644775"/>
          </a:xfrm>
          <a:custGeom>
            <a:avLst/>
            <a:gdLst/>
            <a:ahLst/>
            <a:cxnLst/>
            <a:rect l="l" t="t" r="r" b="b"/>
            <a:pathLst>
              <a:path w="1719580" h="2644775">
                <a:moveTo>
                  <a:pt x="1717993" y="1588"/>
                </a:moveTo>
                <a:lnTo>
                  <a:pt x="1216343" y="1588"/>
                </a:lnTo>
                <a:lnTo>
                  <a:pt x="1588" y="2643188"/>
                </a:lnTo>
              </a:path>
            </a:pathLst>
          </a:custGeom>
          <a:ln w="3175">
            <a:solidFill>
              <a:srgbClr val="FF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" name="text 1"/>
          <p:cNvSpPr txBox="1"/>
          <p:nvPr/>
        </p:nvSpPr>
        <p:spPr>
          <a:xfrm>
            <a:off x="1894333" y="212216"/>
            <a:ext cx="1814599" cy="55399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556564"/>
            <a:r>
              <a:rPr b="1" spc="10" dirty="0">
                <a:latin typeface="Arial"/>
                <a:cs typeface="Arial"/>
              </a:rPr>
              <a:t>8086</a:t>
            </a:r>
            <a:endParaRPr>
              <a:latin typeface="Arial"/>
              <a:cs typeface="Arial"/>
            </a:endParaRPr>
          </a:p>
          <a:p>
            <a:r>
              <a:rPr b="1" spc="10" dirty="0">
                <a:latin typeface="Arial"/>
                <a:cs typeface="Arial"/>
              </a:rPr>
              <a:t>Microprocessor </a:t>
            </a:r>
            <a:endParaRPr>
              <a:latin typeface="Arial"/>
              <a:cs typeface="Arial"/>
            </a:endParaRPr>
          </a:p>
        </p:txBody>
      </p:sp>
      <p:sp>
        <p:nvSpPr>
          <p:cNvPr id="4" name="text 1"/>
          <p:cNvSpPr txBox="1"/>
          <p:nvPr/>
        </p:nvSpPr>
        <p:spPr>
          <a:xfrm>
            <a:off x="4511675" y="222300"/>
            <a:ext cx="1525418" cy="30777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2000" b="1" spc="10" dirty="0">
                <a:solidFill>
                  <a:srgbClr val="FF0066"/>
                </a:solidFill>
                <a:latin typeface="Arial"/>
                <a:cs typeface="Arial"/>
              </a:rPr>
              <a:t>Architecture</a:t>
            </a:r>
            <a:endParaRPr sz="2000">
              <a:latin typeface="Arial"/>
              <a:cs typeface="Arial"/>
            </a:endParaRPr>
          </a:p>
        </p:txBody>
      </p:sp>
      <p:sp>
        <p:nvSpPr>
          <p:cNvPr id="5" name="text 1"/>
          <p:cNvSpPr txBox="1"/>
          <p:nvPr/>
        </p:nvSpPr>
        <p:spPr>
          <a:xfrm>
            <a:off x="7009765" y="225933"/>
            <a:ext cx="2621230" cy="276999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b="1" spc="10" dirty="0">
                <a:latin typeface="Arial"/>
                <a:cs typeface="Arial"/>
              </a:rPr>
              <a:t>Bus Interface Unit (BIU)</a:t>
            </a:r>
            <a:endParaRPr>
              <a:latin typeface="Arial"/>
              <a:cs typeface="Arial"/>
            </a:endParaRPr>
          </a:p>
        </p:txBody>
      </p:sp>
      <p:sp>
        <p:nvSpPr>
          <p:cNvPr id="6" name="text 1"/>
          <p:cNvSpPr txBox="1"/>
          <p:nvPr/>
        </p:nvSpPr>
        <p:spPr>
          <a:xfrm>
            <a:off x="7857490" y="2086786"/>
            <a:ext cx="2178866" cy="43088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85344"/>
            <a:r>
              <a:rPr sz="1400" b="1" spc="10" dirty="0">
                <a:latin typeface="Arial"/>
                <a:cs typeface="Arial"/>
              </a:rPr>
              <a:t>A group of First-In-First-</a:t>
            </a:r>
            <a:endParaRPr sz="1400">
              <a:latin typeface="Arial"/>
              <a:cs typeface="Arial"/>
            </a:endParaRPr>
          </a:p>
          <a:p>
            <a:r>
              <a:rPr sz="1400" b="1" spc="10" dirty="0">
                <a:latin typeface="Arial"/>
                <a:cs typeface="Arial"/>
              </a:rPr>
              <a:t>Out (FIFO) in which up to</a:t>
            </a:r>
            <a:endParaRPr sz="1400">
              <a:latin typeface="Arial"/>
              <a:cs typeface="Arial"/>
            </a:endParaRPr>
          </a:p>
        </p:txBody>
      </p:sp>
      <p:sp>
        <p:nvSpPr>
          <p:cNvPr id="7" name="text 1"/>
          <p:cNvSpPr txBox="1"/>
          <p:nvPr/>
        </p:nvSpPr>
        <p:spPr>
          <a:xfrm>
            <a:off x="7846823" y="2513886"/>
            <a:ext cx="100669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latin typeface="Arial"/>
                <a:cs typeface="Arial"/>
              </a:rPr>
              <a:t>6</a:t>
            </a:r>
            <a:endParaRPr sz="1400">
              <a:latin typeface="Arial"/>
              <a:cs typeface="Arial"/>
            </a:endParaRPr>
          </a:p>
        </p:txBody>
      </p:sp>
      <p:sp>
        <p:nvSpPr>
          <p:cNvPr id="8" name="text 1"/>
          <p:cNvSpPr txBox="1"/>
          <p:nvPr/>
        </p:nvSpPr>
        <p:spPr>
          <a:xfrm>
            <a:off x="8183467" y="2513886"/>
            <a:ext cx="472886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latin typeface="Arial"/>
                <a:cs typeface="Arial"/>
              </a:rPr>
              <a:t>bytes</a:t>
            </a:r>
            <a:endParaRPr sz="1400">
              <a:latin typeface="Arial"/>
              <a:cs typeface="Arial"/>
            </a:endParaRPr>
          </a:p>
        </p:txBody>
      </p:sp>
      <p:sp>
        <p:nvSpPr>
          <p:cNvPr id="9" name="text 1"/>
          <p:cNvSpPr txBox="1"/>
          <p:nvPr/>
        </p:nvSpPr>
        <p:spPr>
          <a:xfrm>
            <a:off x="8937533" y="2513886"/>
            <a:ext cx="170881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latin typeface="Arial"/>
                <a:cs typeface="Arial"/>
              </a:rPr>
              <a:t>of</a:t>
            </a:r>
            <a:endParaRPr sz="1400">
              <a:latin typeface="Arial"/>
              <a:cs typeface="Arial"/>
            </a:endParaRPr>
          </a:p>
        </p:txBody>
      </p:sp>
      <p:sp>
        <p:nvSpPr>
          <p:cNvPr id="10" name="text 1"/>
          <p:cNvSpPr txBox="1"/>
          <p:nvPr/>
        </p:nvSpPr>
        <p:spPr>
          <a:xfrm>
            <a:off x="7846822" y="2513887"/>
            <a:ext cx="2449388" cy="43088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1497431"/>
            <a:r>
              <a:rPr sz="1400" b="1" spc="10" dirty="0">
                <a:latin typeface="Arial"/>
                <a:cs typeface="Arial"/>
              </a:rPr>
              <a:t>instruction</a:t>
            </a:r>
            <a:endParaRPr sz="1400">
              <a:latin typeface="Arial"/>
              <a:cs typeface="Arial"/>
            </a:endParaRPr>
          </a:p>
          <a:p>
            <a:r>
              <a:rPr sz="1400" b="1" spc="10" dirty="0">
                <a:latin typeface="Arial"/>
                <a:cs typeface="Arial"/>
              </a:rPr>
              <a:t>code are pre-fetched from</a:t>
            </a:r>
            <a:endParaRPr sz="1400">
              <a:latin typeface="Arial"/>
              <a:cs typeface="Arial"/>
            </a:endParaRPr>
          </a:p>
        </p:txBody>
      </p:sp>
      <p:sp>
        <p:nvSpPr>
          <p:cNvPr id="11" name="text 1"/>
          <p:cNvSpPr txBox="1"/>
          <p:nvPr/>
        </p:nvSpPr>
        <p:spPr>
          <a:xfrm>
            <a:off x="7846823" y="2940606"/>
            <a:ext cx="271549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latin typeface="Arial"/>
                <a:cs typeface="Arial"/>
              </a:rPr>
              <a:t>the</a:t>
            </a:r>
            <a:endParaRPr sz="1400">
              <a:latin typeface="Arial"/>
              <a:cs typeface="Arial"/>
            </a:endParaRPr>
          </a:p>
        </p:txBody>
      </p:sp>
      <p:sp>
        <p:nvSpPr>
          <p:cNvPr id="12" name="text 1"/>
          <p:cNvSpPr txBox="1"/>
          <p:nvPr/>
        </p:nvSpPr>
        <p:spPr>
          <a:xfrm>
            <a:off x="7846823" y="2940607"/>
            <a:ext cx="1248419" cy="43088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536351"/>
            <a:r>
              <a:rPr sz="1400" b="1" spc="10" dirty="0">
                <a:latin typeface="Arial"/>
                <a:cs typeface="Arial"/>
              </a:rPr>
              <a:t>memory</a:t>
            </a:r>
            <a:endParaRPr sz="1400">
              <a:latin typeface="Arial"/>
              <a:cs typeface="Arial"/>
            </a:endParaRPr>
          </a:p>
          <a:p>
            <a:r>
              <a:rPr sz="1400" b="1" spc="10" dirty="0">
                <a:latin typeface="Arial"/>
                <a:cs typeface="Arial"/>
              </a:rPr>
              <a:t>time.</a:t>
            </a:r>
            <a:endParaRPr sz="1400">
              <a:latin typeface="Arial"/>
              <a:cs typeface="Arial"/>
            </a:endParaRPr>
          </a:p>
        </p:txBody>
      </p:sp>
      <p:sp>
        <p:nvSpPr>
          <p:cNvPr id="13" name="text 1"/>
          <p:cNvSpPr txBox="1"/>
          <p:nvPr/>
        </p:nvSpPr>
        <p:spPr>
          <a:xfrm>
            <a:off x="9413080" y="2940606"/>
            <a:ext cx="846386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latin typeface="Arial"/>
                <a:cs typeface="Arial"/>
              </a:rPr>
              <a:t>ahead   of</a:t>
            </a:r>
            <a:endParaRPr sz="1400">
              <a:latin typeface="Arial"/>
              <a:cs typeface="Arial"/>
            </a:endParaRPr>
          </a:p>
        </p:txBody>
      </p:sp>
      <p:sp>
        <p:nvSpPr>
          <p:cNvPr id="14" name="text 1"/>
          <p:cNvSpPr txBox="1"/>
          <p:nvPr/>
        </p:nvSpPr>
        <p:spPr>
          <a:xfrm>
            <a:off x="7846822" y="3577639"/>
            <a:ext cx="2274662" cy="43088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latin typeface="Arial"/>
                <a:cs typeface="Arial"/>
              </a:rPr>
              <a:t>This is done in order to</a:t>
            </a:r>
            <a:endParaRPr sz="1400">
              <a:latin typeface="Arial"/>
              <a:cs typeface="Arial"/>
            </a:endParaRPr>
          </a:p>
          <a:p>
            <a:r>
              <a:rPr sz="1400" b="1" spc="10" dirty="0">
                <a:latin typeface="Arial"/>
                <a:cs typeface="Arial"/>
              </a:rPr>
              <a:t>speed up the execution by</a:t>
            </a:r>
            <a:endParaRPr sz="1400">
              <a:latin typeface="Arial"/>
              <a:cs typeface="Arial"/>
            </a:endParaRPr>
          </a:p>
        </p:txBody>
      </p:sp>
      <p:sp>
        <p:nvSpPr>
          <p:cNvPr id="15" name="text 1"/>
          <p:cNvSpPr txBox="1"/>
          <p:nvPr/>
        </p:nvSpPr>
        <p:spPr>
          <a:xfrm>
            <a:off x="9244584" y="4004612"/>
            <a:ext cx="1027204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latin typeface="Arial"/>
                <a:cs typeface="Arial"/>
              </a:rPr>
              <a:t>overlapping</a:t>
            </a:r>
            <a:endParaRPr sz="1400">
              <a:latin typeface="Arial"/>
              <a:cs typeface="Arial"/>
            </a:endParaRPr>
          </a:p>
        </p:txBody>
      </p:sp>
      <p:sp>
        <p:nvSpPr>
          <p:cNvPr id="16" name="text 1"/>
          <p:cNvSpPr txBox="1"/>
          <p:nvPr/>
        </p:nvSpPr>
        <p:spPr>
          <a:xfrm>
            <a:off x="7846822" y="4217973"/>
            <a:ext cx="937436" cy="43088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latin typeface="Arial"/>
                <a:cs typeface="Arial"/>
              </a:rPr>
              <a:t>instruction</a:t>
            </a:r>
            <a:endParaRPr sz="1400">
              <a:latin typeface="Arial"/>
              <a:cs typeface="Arial"/>
            </a:endParaRPr>
          </a:p>
          <a:p>
            <a:r>
              <a:rPr sz="1400" b="1" spc="10" dirty="0">
                <a:latin typeface="Arial"/>
                <a:cs typeface="Arial"/>
              </a:rPr>
              <a:t>execution.</a:t>
            </a:r>
            <a:endParaRPr sz="1400">
              <a:latin typeface="Arial"/>
              <a:cs typeface="Arial"/>
            </a:endParaRPr>
          </a:p>
        </p:txBody>
      </p:sp>
      <p:sp>
        <p:nvSpPr>
          <p:cNvPr id="17" name="text 1"/>
          <p:cNvSpPr txBox="1"/>
          <p:nvPr/>
        </p:nvSpPr>
        <p:spPr>
          <a:xfrm>
            <a:off x="9204460" y="4217972"/>
            <a:ext cx="432811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latin typeface="Arial"/>
                <a:cs typeface="Arial"/>
              </a:rPr>
              <a:t>fetch</a:t>
            </a:r>
            <a:endParaRPr sz="1400">
              <a:latin typeface="Arial"/>
              <a:cs typeface="Arial"/>
            </a:endParaRPr>
          </a:p>
        </p:txBody>
      </p:sp>
      <p:sp>
        <p:nvSpPr>
          <p:cNvPr id="18" name="text 1"/>
          <p:cNvSpPr txBox="1"/>
          <p:nvPr/>
        </p:nvSpPr>
        <p:spPr>
          <a:xfrm>
            <a:off x="9984556" y="4217972"/>
            <a:ext cx="362600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latin typeface="Arial"/>
                <a:cs typeface="Arial"/>
              </a:rPr>
              <a:t>with</a:t>
            </a:r>
            <a:endParaRPr sz="1400">
              <a:latin typeface="Arial"/>
              <a:cs typeface="Arial"/>
            </a:endParaRPr>
          </a:p>
        </p:txBody>
      </p:sp>
      <p:sp>
        <p:nvSpPr>
          <p:cNvPr id="19" name="text 1"/>
          <p:cNvSpPr txBox="1"/>
          <p:nvPr/>
        </p:nvSpPr>
        <p:spPr>
          <a:xfrm>
            <a:off x="7846823" y="4856529"/>
            <a:ext cx="2246449" cy="43088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latin typeface="Arial"/>
                <a:cs typeface="Arial"/>
              </a:rPr>
              <a:t>This mechanism is known</a:t>
            </a:r>
            <a:endParaRPr sz="1400">
              <a:latin typeface="Arial"/>
              <a:cs typeface="Arial"/>
            </a:endParaRPr>
          </a:p>
          <a:p>
            <a:r>
              <a:rPr sz="1400" b="1" spc="10" dirty="0">
                <a:latin typeface="Arial"/>
                <a:cs typeface="Arial"/>
              </a:rPr>
              <a:t>as pipelining.</a:t>
            </a:r>
            <a:endParaRPr sz="1400">
              <a:latin typeface="Arial"/>
              <a:cs typeface="Arial"/>
            </a:endParaRPr>
          </a:p>
        </p:txBody>
      </p:sp>
      <p:sp>
        <p:nvSpPr>
          <p:cNvPr id="104" name="object 104"/>
          <p:cNvSpPr/>
          <p:nvPr/>
        </p:nvSpPr>
        <p:spPr>
          <a:xfrm>
            <a:off x="8131810" y="5237353"/>
            <a:ext cx="989380" cy="21336"/>
          </a:xfrm>
          <a:custGeom>
            <a:avLst/>
            <a:gdLst/>
            <a:ahLst/>
            <a:cxnLst/>
            <a:rect l="l" t="t" r="r" b="b"/>
            <a:pathLst>
              <a:path w="989380" h="21336">
                <a:moveTo>
                  <a:pt x="0" y="21336"/>
                </a:moveTo>
                <a:lnTo>
                  <a:pt x="0" y="0"/>
                </a:lnTo>
                <a:lnTo>
                  <a:pt x="989380" y="0"/>
                </a:lnTo>
                <a:lnTo>
                  <a:pt x="989380" y="21336"/>
                </a:lnTo>
                <a:lnTo>
                  <a:pt x="0" y="2133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5" name="object 105"/>
          <p:cNvSpPr/>
          <p:nvPr/>
        </p:nvSpPr>
        <p:spPr>
          <a:xfrm>
            <a:off x="7579995" y="1115695"/>
            <a:ext cx="2270124" cy="255270"/>
          </a:xfrm>
          <a:custGeom>
            <a:avLst/>
            <a:gdLst/>
            <a:ahLst/>
            <a:cxnLst/>
            <a:rect l="l" t="t" r="r" b="b"/>
            <a:pathLst>
              <a:path w="2270124" h="255270">
                <a:moveTo>
                  <a:pt x="0" y="255270"/>
                </a:moveTo>
                <a:lnTo>
                  <a:pt x="0" y="0"/>
                </a:lnTo>
                <a:lnTo>
                  <a:pt x="2270124" y="0"/>
                </a:lnTo>
                <a:lnTo>
                  <a:pt x="2270124" y="255270"/>
                </a:lnTo>
                <a:lnTo>
                  <a:pt x="0" y="255270"/>
                </a:lnTo>
                <a:close/>
              </a:path>
            </a:pathLst>
          </a:custGeom>
          <a:solidFill>
            <a:srgbClr val="FF99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6" name="object 106"/>
          <p:cNvSpPr/>
          <p:nvPr/>
        </p:nvSpPr>
        <p:spPr>
          <a:xfrm>
            <a:off x="7578408" y="1114108"/>
            <a:ext cx="2273299" cy="258445"/>
          </a:xfrm>
          <a:custGeom>
            <a:avLst/>
            <a:gdLst/>
            <a:ahLst/>
            <a:cxnLst/>
            <a:rect l="l" t="t" r="r" b="b"/>
            <a:pathLst>
              <a:path w="2273299" h="258445">
                <a:moveTo>
                  <a:pt x="1588" y="256858"/>
                </a:moveTo>
                <a:lnTo>
                  <a:pt x="1588" y="1588"/>
                </a:lnTo>
                <a:lnTo>
                  <a:pt x="2271712" y="1588"/>
                </a:lnTo>
                <a:lnTo>
                  <a:pt x="2271712" y="256858"/>
                </a:lnTo>
                <a:lnTo>
                  <a:pt x="1588" y="256858"/>
                </a:lnTo>
                <a:close/>
              </a:path>
            </a:pathLst>
          </a:custGeom>
          <a:ln w="3175">
            <a:solidFill>
              <a:srgbClr val="FF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" name="text 1"/>
          <p:cNvSpPr txBox="1"/>
          <p:nvPr/>
        </p:nvSpPr>
        <p:spPr>
          <a:xfrm>
            <a:off x="8208010" y="1196769"/>
            <a:ext cx="937436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latin typeface="Arial"/>
                <a:cs typeface="Arial"/>
              </a:rPr>
              <a:t>Instruction</a:t>
            </a:r>
            <a:endParaRPr sz="140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5698238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4" name="Image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02329" y="254"/>
            <a:ext cx="7263638" cy="673100"/>
          </a:xfrm>
          <a:prstGeom prst="rect">
            <a:avLst/>
          </a:prstGeom>
        </p:spPr>
      </p:pic>
      <p:pic>
        <p:nvPicPr>
          <p:cNvPr id="165" name="Image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32984" y="852424"/>
            <a:ext cx="5765800" cy="4296410"/>
          </a:xfrm>
          <a:prstGeom prst="rect">
            <a:avLst/>
          </a:prstGeom>
        </p:spPr>
      </p:pic>
      <p:sp>
        <p:nvSpPr>
          <p:cNvPr id="107" name="object 107"/>
          <p:cNvSpPr/>
          <p:nvPr/>
        </p:nvSpPr>
        <p:spPr>
          <a:xfrm>
            <a:off x="1613534" y="2673603"/>
            <a:ext cx="2501265" cy="654050"/>
          </a:xfrm>
          <a:custGeom>
            <a:avLst/>
            <a:gdLst/>
            <a:ahLst/>
            <a:cxnLst/>
            <a:rect l="l" t="t" r="r" b="b"/>
            <a:pathLst>
              <a:path w="2501265" h="654050">
                <a:moveTo>
                  <a:pt x="0" y="654050"/>
                </a:moveTo>
                <a:lnTo>
                  <a:pt x="0" y="0"/>
                </a:lnTo>
                <a:lnTo>
                  <a:pt x="2501265" y="0"/>
                </a:lnTo>
                <a:lnTo>
                  <a:pt x="2501265" y="654050"/>
                </a:lnTo>
                <a:lnTo>
                  <a:pt x="0" y="654050"/>
                </a:lnTo>
                <a:close/>
              </a:path>
            </a:pathLst>
          </a:custGeom>
          <a:solidFill>
            <a:srgbClr val="FF99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8" name="object 108"/>
          <p:cNvSpPr/>
          <p:nvPr/>
        </p:nvSpPr>
        <p:spPr>
          <a:xfrm>
            <a:off x="1611947" y="2270696"/>
            <a:ext cx="4325621" cy="2673350"/>
          </a:xfrm>
          <a:custGeom>
            <a:avLst/>
            <a:gdLst/>
            <a:ahLst/>
            <a:cxnLst/>
            <a:rect l="l" t="t" r="r" b="b"/>
            <a:pathLst>
              <a:path w="4325621" h="2673350">
                <a:moveTo>
                  <a:pt x="1587" y="1056323"/>
                </a:moveTo>
                <a:lnTo>
                  <a:pt x="2502854" y="1056323"/>
                </a:lnTo>
                <a:lnTo>
                  <a:pt x="2502854" y="402907"/>
                </a:lnTo>
                <a:lnTo>
                  <a:pt x="1587" y="402907"/>
                </a:lnTo>
                <a:lnTo>
                  <a:pt x="1587" y="1056323"/>
                </a:lnTo>
                <a:close/>
                <a:moveTo>
                  <a:pt x="2488249" y="716598"/>
                </a:moveTo>
                <a:lnTo>
                  <a:pt x="2928939" y="716598"/>
                </a:lnTo>
                <a:lnTo>
                  <a:pt x="4238309" y="1684973"/>
                </a:lnTo>
                <a:moveTo>
                  <a:pt x="2866709" y="2671763"/>
                </a:moveTo>
                <a:lnTo>
                  <a:pt x="3371534" y="2671763"/>
                </a:lnTo>
                <a:lnTo>
                  <a:pt x="4324034" y="1588"/>
                </a:lnTo>
              </a:path>
            </a:pathLst>
          </a:custGeom>
          <a:ln w="3175">
            <a:solidFill>
              <a:srgbClr val="FF0066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" name="text 1"/>
          <p:cNvSpPr txBox="1"/>
          <p:nvPr/>
        </p:nvSpPr>
        <p:spPr>
          <a:xfrm>
            <a:off x="1894333" y="212216"/>
            <a:ext cx="1814599" cy="55399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556564"/>
            <a:r>
              <a:rPr b="1" spc="10" dirty="0">
                <a:latin typeface="Arial"/>
                <a:cs typeface="Arial"/>
              </a:rPr>
              <a:t>8086</a:t>
            </a:r>
            <a:endParaRPr>
              <a:latin typeface="Arial"/>
              <a:cs typeface="Arial"/>
            </a:endParaRPr>
          </a:p>
          <a:p>
            <a:r>
              <a:rPr b="1" spc="10" dirty="0">
                <a:latin typeface="Arial"/>
                <a:cs typeface="Arial"/>
              </a:rPr>
              <a:t>Microprocessor </a:t>
            </a:r>
            <a:endParaRPr>
              <a:latin typeface="Arial"/>
              <a:cs typeface="Arial"/>
            </a:endParaRPr>
          </a:p>
        </p:txBody>
      </p:sp>
      <p:sp>
        <p:nvSpPr>
          <p:cNvPr id="3" name="text 1"/>
          <p:cNvSpPr txBox="1"/>
          <p:nvPr/>
        </p:nvSpPr>
        <p:spPr>
          <a:xfrm>
            <a:off x="1827277" y="1046686"/>
            <a:ext cx="2195473" cy="492443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358140"/>
            <a:r>
              <a:rPr sz="1600" b="1" spc="10" dirty="0">
                <a:solidFill>
                  <a:srgbClr val="375F92"/>
                </a:solidFill>
                <a:latin typeface="Arial"/>
                <a:cs typeface="Arial"/>
              </a:rPr>
              <a:t>EU decodes and</a:t>
            </a:r>
            <a:endParaRPr sz="1600">
              <a:latin typeface="Arial"/>
              <a:cs typeface="Arial"/>
            </a:endParaRPr>
          </a:p>
          <a:p>
            <a:r>
              <a:rPr sz="1600" b="1" spc="10" dirty="0">
                <a:solidFill>
                  <a:srgbClr val="375F92"/>
                </a:solidFill>
                <a:latin typeface="Arial"/>
                <a:cs typeface="Arial"/>
              </a:rPr>
              <a:t>executes instructions.</a:t>
            </a:r>
            <a:endParaRPr sz="1600">
              <a:latin typeface="Arial"/>
              <a:cs typeface="Arial"/>
            </a:endParaRPr>
          </a:p>
        </p:txBody>
      </p:sp>
      <p:sp>
        <p:nvSpPr>
          <p:cNvPr id="4" name="text 1"/>
          <p:cNvSpPr txBox="1"/>
          <p:nvPr/>
        </p:nvSpPr>
        <p:spPr>
          <a:xfrm>
            <a:off x="1764791" y="1772110"/>
            <a:ext cx="2291012" cy="73866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600" b="1" spc="10" dirty="0">
                <a:solidFill>
                  <a:srgbClr val="375F92"/>
                </a:solidFill>
                <a:latin typeface="Arial"/>
                <a:cs typeface="Arial"/>
              </a:rPr>
              <a:t>A decoder in the EU</a:t>
            </a:r>
            <a:endParaRPr sz="1600">
              <a:latin typeface="Arial"/>
              <a:cs typeface="Arial"/>
            </a:endParaRPr>
          </a:p>
          <a:p>
            <a:pPr marL="275843"/>
            <a:r>
              <a:rPr sz="1600" b="1" spc="10" dirty="0">
                <a:solidFill>
                  <a:srgbClr val="375F92"/>
                </a:solidFill>
                <a:latin typeface="Arial"/>
                <a:cs typeface="Arial"/>
              </a:rPr>
              <a:t>control system</a:t>
            </a:r>
            <a:endParaRPr sz="1600">
              <a:latin typeface="Arial"/>
              <a:cs typeface="Arial"/>
            </a:endParaRPr>
          </a:p>
          <a:p>
            <a:r>
              <a:rPr sz="1600" b="1" spc="10" dirty="0">
                <a:solidFill>
                  <a:srgbClr val="375F92"/>
                </a:solidFill>
                <a:latin typeface="Arial"/>
                <a:cs typeface="Arial"/>
              </a:rPr>
              <a:t>translates instructions.</a:t>
            </a:r>
            <a:endParaRPr sz="1600">
              <a:latin typeface="Arial"/>
              <a:cs typeface="Arial"/>
            </a:endParaRPr>
          </a:p>
        </p:txBody>
      </p:sp>
      <p:sp>
        <p:nvSpPr>
          <p:cNvPr id="5" name="text 1"/>
          <p:cNvSpPr txBox="1"/>
          <p:nvPr/>
        </p:nvSpPr>
        <p:spPr>
          <a:xfrm>
            <a:off x="4511675" y="222300"/>
            <a:ext cx="1525418" cy="30777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2000" b="1" spc="10" dirty="0">
                <a:solidFill>
                  <a:srgbClr val="FF0066"/>
                </a:solidFill>
                <a:latin typeface="Arial"/>
                <a:cs typeface="Arial"/>
              </a:rPr>
              <a:t>Architecture</a:t>
            </a:r>
            <a:endParaRPr sz="2000">
              <a:latin typeface="Arial"/>
              <a:cs typeface="Arial"/>
            </a:endParaRPr>
          </a:p>
        </p:txBody>
      </p:sp>
      <p:sp>
        <p:nvSpPr>
          <p:cNvPr id="6" name="text 1"/>
          <p:cNvSpPr txBox="1"/>
          <p:nvPr/>
        </p:nvSpPr>
        <p:spPr>
          <a:xfrm>
            <a:off x="7322185" y="218314"/>
            <a:ext cx="2178802" cy="276999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b="1" spc="10" dirty="0">
                <a:latin typeface="Arial"/>
                <a:cs typeface="Arial"/>
              </a:rPr>
              <a:t>Execution Unit (EU)</a:t>
            </a:r>
            <a:endParaRPr>
              <a:latin typeface="Arial"/>
              <a:cs typeface="Arial"/>
            </a:endParaRPr>
          </a:p>
        </p:txBody>
      </p:sp>
      <p:sp>
        <p:nvSpPr>
          <p:cNvPr id="7" name="text 1"/>
          <p:cNvSpPr txBox="1"/>
          <p:nvPr/>
        </p:nvSpPr>
        <p:spPr>
          <a:xfrm>
            <a:off x="9928861" y="6549085"/>
            <a:ext cx="198131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200" spc="10" dirty="0">
                <a:solidFill>
                  <a:srgbClr val="898989"/>
                </a:solidFill>
                <a:latin typeface="Verdana"/>
                <a:cs typeface="Verdana"/>
              </a:rPr>
              <a:t>25</a:t>
            </a:r>
            <a:endParaRPr sz="1200">
              <a:latin typeface="Verdana"/>
              <a:cs typeface="Verdana"/>
            </a:endParaRPr>
          </a:p>
        </p:txBody>
      </p:sp>
      <p:sp>
        <p:nvSpPr>
          <p:cNvPr id="8" name="text 1"/>
          <p:cNvSpPr txBox="1"/>
          <p:nvPr/>
        </p:nvSpPr>
        <p:spPr>
          <a:xfrm>
            <a:off x="1705356" y="3144822"/>
            <a:ext cx="1929374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latin typeface="Arial"/>
                <a:cs typeface="Arial"/>
              </a:rPr>
              <a:t>performing  arithmetic</a:t>
            </a:r>
            <a:endParaRPr sz="1400">
              <a:latin typeface="Arial"/>
              <a:cs typeface="Arial"/>
            </a:endParaRPr>
          </a:p>
        </p:txBody>
      </p:sp>
      <p:sp>
        <p:nvSpPr>
          <p:cNvPr id="9" name="text 1"/>
          <p:cNvSpPr txBox="1"/>
          <p:nvPr/>
        </p:nvSpPr>
        <p:spPr>
          <a:xfrm>
            <a:off x="1705357" y="3358182"/>
            <a:ext cx="1672253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latin typeface="Arial"/>
                <a:cs typeface="Arial"/>
              </a:rPr>
              <a:t>and logic operation</a:t>
            </a:r>
            <a:endParaRPr sz="1400">
              <a:latin typeface="Arial"/>
              <a:cs typeface="Arial"/>
            </a:endParaRPr>
          </a:p>
        </p:txBody>
      </p:sp>
      <p:sp>
        <p:nvSpPr>
          <p:cNvPr id="109" name="object 109"/>
          <p:cNvSpPr/>
          <p:nvPr/>
        </p:nvSpPr>
        <p:spPr>
          <a:xfrm>
            <a:off x="1631314" y="4048874"/>
            <a:ext cx="2864485" cy="2362200"/>
          </a:xfrm>
          <a:custGeom>
            <a:avLst/>
            <a:gdLst/>
            <a:ahLst/>
            <a:cxnLst/>
            <a:rect l="l" t="t" r="r" b="b"/>
            <a:pathLst>
              <a:path w="2864485" h="2362200">
                <a:moveTo>
                  <a:pt x="0" y="2362200"/>
                </a:moveTo>
                <a:lnTo>
                  <a:pt x="0" y="0"/>
                </a:lnTo>
                <a:lnTo>
                  <a:pt x="2864485" y="0"/>
                </a:lnTo>
                <a:lnTo>
                  <a:pt x="2864485" y="2362200"/>
                </a:lnTo>
                <a:lnTo>
                  <a:pt x="0" y="2362200"/>
                </a:lnTo>
                <a:close/>
              </a:path>
            </a:pathLst>
          </a:custGeom>
          <a:solidFill>
            <a:srgbClr val="FF99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0" name="object 110"/>
          <p:cNvSpPr/>
          <p:nvPr/>
        </p:nvSpPr>
        <p:spPr>
          <a:xfrm>
            <a:off x="1629726" y="4047287"/>
            <a:ext cx="2867660" cy="2365375"/>
          </a:xfrm>
          <a:custGeom>
            <a:avLst/>
            <a:gdLst/>
            <a:ahLst/>
            <a:cxnLst/>
            <a:rect l="l" t="t" r="r" b="b"/>
            <a:pathLst>
              <a:path w="2867660" h="2365375">
                <a:moveTo>
                  <a:pt x="1587" y="2363788"/>
                </a:moveTo>
                <a:lnTo>
                  <a:pt x="1587" y="1588"/>
                </a:lnTo>
                <a:lnTo>
                  <a:pt x="2866072" y="1588"/>
                </a:lnTo>
                <a:lnTo>
                  <a:pt x="2866072" y="2363788"/>
                </a:lnTo>
                <a:lnTo>
                  <a:pt x="1587" y="2363788"/>
                </a:lnTo>
                <a:close/>
              </a:path>
            </a:pathLst>
          </a:custGeom>
          <a:ln w="3175">
            <a:solidFill>
              <a:srgbClr val="FF0066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" name="text 1"/>
          <p:cNvSpPr txBox="1"/>
          <p:nvPr/>
        </p:nvSpPr>
        <p:spPr>
          <a:xfrm>
            <a:off x="1722121" y="4065573"/>
            <a:ext cx="2317301" cy="43088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latin typeface="Arial"/>
                <a:cs typeface="Arial"/>
              </a:rPr>
              <a:t>Four general purpose</a:t>
            </a:r>
            <a:endParaRPr sz="1400">
              <a:latin typeface="Arial"/>
              <a:cs typeface="Arial"/>
            </a:endParaRPr>
          </a:p>
          <a:p>
            <a:r>
              <a:rPr sz="1400" b="1" spc="10" dirty="0">
                <a:latin typeface="Arial"/>
                <a:cs typeface="Arial"/>
              </a:rPr>
              <a:t>registers (AX, BX, CX, DX);</a:t>
            </a:r>
            <a:endParaRPr sz="1400">
              <a:latin typeface="Arial"/>
              <a:cs typeface="Arial"/>
            </a:endParaRPr>
          </a:p>
        </p:txBody>
      </p:sp>
      <p:sp>
        <p:nvSpPr>
          <p:cNvPr id="11" name="text 1"/>
          <p:cNvSpPr txBox="1"/>
          <p:nvPr/>
        </p:nvSpPr>
        <p:spPr>
          <a:xfrm>
            <a:off x="1722121" y="4713273"/>
            <a:ext cx="2040943" cy="43088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latin typeface="Arial"/>
                <a:cs typeface="Arial"/>
              </a:rPr>
              <a:t>Pointer registers (Stack</a:t>
            </a:r>
            <a:endParaRPr sz="1400">
              <a:latin typeface="Arial"/>
              <a:cs typeface="Arial"/>
            </a:endParaRPr>
          </a:p>
          <a:p>
            <a:r>
              <a:rPr sz="1400" b="1" spc="10" dirty="0">
                <a:latin typeface="Arial"/>
                <a:cs typeface="Arial"/>
              </a:rPr>
              <a:t>Pointer, Base Pointer);</a:t>
            </a:r>
            <a:endParaRPr sz="1400">
              <a:latin typeface="Arial"/>
              <a:cs typeface="Arial"/>
            </a:endParaRPr>
          </a:p>
        </p:txBody>
      </p:sp>
      <p:sp>
        <p:nvSpPr>
          <p:cNvPr id="12" name="text 1"/>
          <p:cNvSpPr txBox="1"/>
          <p:nvPr/>
        </p:nvSpPr>
        <p:spPr>
          <a:xfrm>
            <a:off x="1722120" y="5353733"/>
            <a:ext cx="321242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latin typeface="Arial"/>
                <a:cs typeface="Arial"/>
              </a:rPr>
              <a:t>and</a:t>
            </a:r>
            <a:endParaRPr sz="1400">
              <a:latin typeface="Arial"/>
              <a:cs typeface="Arial"/>
            </a:endParaRPr>
          </a:p>
        </p:txBody>
      </p:sp>
      <p:sp>
        <p:nvSpPr>
          <p:cNvPr id="13" name="text 1"/>
          <p:cNvSpPr txBox="1"/>
          <p:nvPr/>
        </p:nvSpPr>
        <p:spPr>
          <a:xfrm>
            <a:off x="1722121" y="5778879"/>
            <a:ext cx="2146421" cy="646331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latin typeface="Arial"/>
                <a:cs typeface="Arial"/>
              </a:rPr>
              <a:t>Index registers (Source</a:t>
            </a:r>
            <a:endParaRPr sz="1400">
              <a:latin typeface="Arial"/>
              <a:cs typeface="Arial"/>
            </a:endParaRPr>
          </a:p>
          <a:p>
            <a:r>
              <a:rPr sz="1400" b="1" spc="10" dirty="0">
                <a:latin typeface="Arial"/>
                <a:cs typeface="Arial"/>
              </a:rPr>
              <a:t>Index, Destination Index)</a:t>
            </a:r>
            <a:endParaRPr sz="1400">
              <a:latin typeface="Arial"/>
              <a:cs typeface="Arial"/>
            </a:endParaRPr>
          </a:p>
          <a:p>
            <a:r>
              <a:rPr sz="1400" b="1" spc="10" dirty="0">
                <a:latin typeface="Arial"/>
                <a:cs typeface="Arial"/>
              </a:rPr>
              <a:t>each of 16-bits</a:t>
            </a:r>
            <a:endParaRPr sz="1400">
              <a:latin typeface="Arial"/>
              <a:cs typeface="Arial"/>
            </a:endParaRPr>
          </a:p>
        </p:txBody>
      </p:sp>
      <p:sp>
        <p:nvSpPr>
          <p:cNvPr id="111" name="object 111"/>
          <p:cNvSpPr/>
          <p:nvPr/>
        </p:nvSpPr>
        <p:spPr>
          <a:xfrm>
            <a:off x="5026659" y="5619521"/>
            <a:ext cx="5281422" cy="840244"/>
          </a:xfrm>
          <a:custGeom>
            <a:avLst/>
            <a:gdLst/>
            <a:ahLst/>
            <a:cxnLst/>
            <a:rect l="l" t="t" r="r" b="b"/>
            <a:pathLst>
              <a:path w="5281422" h="840244">
                <a:moveTo>
                  <a:pt x="0" y="840245"/>
                </a:moveTo>
                <a:lnTo>
                  <a:pt x="0" y="0"/>
                </a:lnTo>
                <a:lnTo>
                  <a:pt x="5281423" y="0"/>
                </a:lnTo>
                <a:lnTo>
                  <a:pt x="5281423" y="840245"/>
                </a:lnTo>
                <a:lnTo>
                  <a:pt x="0" y="840245"/>
                </a:lnTo>
                <a:close/>
              </a:path>
            </a:pathLst>
          </a:custGeom>
          <a:solidFill>
            <a:srgbClr val="99FFC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pic>
        <p:nvPicPr>
          <p:cNvPr id="166" name="Image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87112" y="5151120"/>
            <a:ext cx="5280660" cy="1376172"/>
          </a:xfrm>
          <a:prstGeom prst="rect">
            <a:avLst/>
          </a:prstGeom>
        </p:spPr>
      </p:pic>
      <p:sp>
        <p:nvSpPr>
          <p:cNvPr id="14" name="text 1"/>
          <p:cNvSpPr txBox="1"/>
          <p:nvPr/>
        </p:nvSpPr>
        <p:spPr>
          <a:xfrm>
            <a:off x="5400168" y="5213746"/>
            <a:ext cx="3986989" cy="40011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300" b="1" spc="10" dirty="0">
                <a:latin typeface="Arial"/>
                <a:cs typeface="Arial"/>
              </a:rPr>
              <a:t>Some of the 16-bit registers can be used as two 8</a:t>
            </a:r>
            <a:endParaRPr sz="1300">
              <a:latin typeface="Arial"/>
              <a:cs typeface="Arial"/>
            </a:endParaRPr>
          </a:p>
          <a:p>
            <a:pPr marL="198120"/>
            <a:r>
              <a:rPr sz="1300" b="1" spc="10" dirty="0">
                <a:latin typeface="Arial"/>
                <a:cs typeface="Arial"/>
              </a:rPr>
              <a:t>bit registers as:</a:t>
            </a:r>
            <a:endParaRPr sz="1300">
              <a:latin typeface="Arial"/>
              <a:cs typeface="Arial"/>
            </a:endParaRPr>
          </a:p>
        </p:txBody>
      </p:sp>
      <p:sp>
        <p:nvSpPr>
          <p:cNvPr id="15" name="text 1"/>
          <p:cNvSpPr txBox="1"/>
          <p:nvPr/>
        </p:nvSpPr>
        <p:spPr>
          <a:xfrm>
            <a:off x="5670169" y="5808055"/>
            <a:ext cx="3721596" cy="60016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12191"/>
            <a:r>
              <a:rPr sz="1300" b="1" spc="10" dirty="0">
                <a:latin typeface="Arial"/>
                <a:cs typeface="Arial"/>
              </a:rPr>
              <a:t>AX can be used as AH and AL BX can be used</a:t>
            </a:r>
            <a:endParaRPr sz="1300">
              <a:latin typeface="Arial"/>
              <a:cs typeface="Arial"/>
            </a:endParaRPr>
          </a:p>
          <a:p>
            <a:r>
              <a:rPr sz="1300" b="1" spc="10" dirty="0">
                <a:latin typeface="Arial"/>
                <a:cs typeface="Arial"/>
              </a:rPr>
              <a:t>as BH and BL CX can be used as CH and CL</a:t>
            </a:r>
            <a:endParaRPr sz="1300">
              <a:latin typeface="Arial"/>
              <a:cs typeface="Arial"/>
            </a:endParaRPr>
          </a:p>
          <a:p>
            <a:r>
              <a:rPr sz="1300" b="1" spc="10" dirty="0">
                <a:latin typeface="Arial"/>
                <a:cs typeface="Arial"/>
              </a:rPr>
              <a:t>DX can be used as DH and DL</a:t>
            </a:r>
            <a:endParaRPr sz="1300">
              <a:latin typeface="Arial"/>
              <a:cs typeface="Arial"/>
            </a:endParaRPr>
          </a:p>
        </p:txBody>
      </p:sp>
      <p:sp>
        <p:nvSpPr>
          <p:cNvPr id="16" name="text 1"/>
          <p:cNvSpPr txBox="1"/>
          <p:nvPr/>
        </p:nvSpPr>
        <p:spPr>
          <a:xfrm>
            <a:off x="3738627" y="2759250"/>
            <a:ext cx="242695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latin typeface="Arial"/>
                <a:cs typeface="Arial"/>
              </a:rPr>
              <a:t>for</a:t>
            </a:r>
            <a:endParaRPr sz="1400">
              <a:latin typeface="Arial"/>
              <a:cs typeface="Arial"/>
            </a:endParaRPr>
          </a:p>
        </p:txBody>
      </p:sp>
      <p:sp>
        <p:nvSpPr>
          <p:cNvPr id="17" name="text 1"/>
          <p:cNvSpPr txBox="1"/>
          <p:nvPr/>
        </p:nvSpPr>
        <p:spPr>
          <a:xfrm>
            <a:off x="2827274" y="2759250"/>
            <a:ext cx="372538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latin typeface="Arial"/>
                <a:cs typeface="Arial"/>
              </a:rPr>
              <a:t>ALU</a:t>
            </a:r>
            <a:endParaRPr sz="1400">
              <a:latin typeface="Arial"/>
              <a:cs typeface="Arial"/>
            </a:endParaRPr>
          </a:p>
        </p:txBody>
      </p:sp>
      <p:sp>
        <p:nvSpPr>
          <p:cNvPr id="18" name="text 1"/>
          <p:cNvSpPr txBox="1"/>
          <p:nvPr/>
        </p:nvSpPr>
        <p:spPr>
          <a:xfrm>
            <a:off x="1705357" y="2759250"/>
            <a:ext cx="483787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latin typeface="Arial"/>
                <a:cs typeface="Arial"/>
              </a:rPr>
              <a:t>16-bit</a:t>
            </a:r>
            <a:endParaRPr sz="140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1674302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1"/>
          <p:cNvSpPr txBox="1"/>
          <p:nvPr/>
        </p:nvSpPr>
        <p:spPr>
          <a:xfrm>
            <a:off x="9925813" y="6448501"/>
            <a:ext cx="198131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200" spc="10" dirty="0">
                <a:solidFill>
                  <a:srgbClr val="898989"/>
                </a:solidFill>
                <a:latin typeface="Verdana"/>
                <a:cs typeface="Verdana"/>
              </a:rPr>
              <a:t>26</a:t>
            </a:r>
            <a:endParaRPr sz="1200">
              <a:latin typeface="Verdana"/>
              <a:cs typeface="Verdana"/>
            </a:endParaRPr>
          </a:p>
        </p:txBody>
      </p:sp>
      <p:pic>
        <p:nvPicPr>
          <p:cNvPr id="167" name="Image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02329" y="254"/>
            <a:ext cx="7263638" cy="673100"/>
          </a:xfrm>
          <a:prstGeom prst="rect">
            <a:avLst/>
          </a:prstGeom>
        </p:spPr>
      </p:pic>
      <p:sp>
        <p:nvSpPr>
          <p:cNvPr id="3" name="text 1"/>
          <p:cNvSpPr txBox="1"/>
          <p:nvPr/>
        </p:nvSpPr>
        <p:spPr>
          <a:xfrm>
            <a:off x="1894333" y="212216"/>
            <a:ext cx="1814599" cy="55399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556564"/>
            <a:r>
              <a:rPr b="1" spc="10" dirty="0">
                <a:latin typeface="Arial"/>
                <a:cs typeface="Arial"/>
              </a:rPr>
              <a:t>8086</a:t>
            </a:r>
            <a:endParaRPr>
              <a:latin typeface="Arial"/>
              <a:cs typeface="Arial"/>
            </a:endParaRPr>
          </a:p>
          <a:p>
            <a:r>
              <a:rPr b="1" spc="10" dirty="0">
                <a:latin typeface="Arial"/>
                <a:cs typeface="Arial"/>
              </a:rPr>
              <a:t>Microprocessor </a:t>
            </a:r>
            <a:endParaRPr>
              <a:latin typeface="Arial"/>
              <a:cs typeface="Arial"/>
            </a:endParaRPr>
          </a:p>
        </p:txBody>
      </p:sp>
      <p:sp>
        <p:nvSpPr>
          <p:cNvPr id="4" name="text 1"/>
          <p:cNvSpPr txBox="1"/>
          <p:nvPr/>
        </p:nvSpPr>
        <p:spPr>
          <a:xfrm>
            <a:off x="4511675" y="222300"/>
            <a:ext cx="1525418" cy="30777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2000" b="1" spc="10" dirty="0">
                <a:solidFill>
                  <a:srgbClr val="FF0066"/>
                </a:solidFill>
                <a:latin typeface="Arial"/>
                <a:cs typeface="Arial"/>
              </a:rPr>
              <a:t>Architecture</a:t>
            </a:r>
            <a:endParaRPr sz="2000">
              <a:latin typeface="Arial"/>
              <a:cs typeface="Arial"/>
            </a:endParaRPr>
          </a:p>
        </p:txBody>
      </p:sp>
      <p:sp>
        <p:nvSpPr>
          <p:cNvPr id="5" name="text 1"/>
          <p:cNvSpPr txBox="1"/>
          <p:nvPr/>
        </p:nvSpPr>
        <p:spPr>
          <a:xfrm>
            <a:off x="7323709" y="218314"/>
            <a:ext cx="1777410" cy="276999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b="1" spc="10" dirty="0">
                <a:latin typeface="Arial"/>
                <a:cs typeface="Arial"/>
              </a:rPr>
              <a:t>Execution Unit (</a:t>
            </a:r>
            <a:endParaRPr>
              <a:latin typeface="Arial"/>
              <a:cs typeface="Arial"/>
            </a:endParaRPr>
          </a:p>
        </p:txBody>
      </p:sp>
      <p:sp>
        <p:nvSpPr>
          <p:cNvPr id="6" name="text 1"/>
          <p:cNvSpPr txBox="1"/>
          <p:nvPr/>
        </p:nvSpPr>
        <p:spPr>
          <a:xfrm>
            <a:off x="9395460" y="218314"/>
            <a:ext cx="401392" cy="276999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b="1" spc="10" dirty="0">
                <a:latin typeface="Arial"/>
                <a:cs typeface="Arial"/>
              </a:rPr>
              <a:t>EU)</a:t>
            </a:r>
            <a:endParaRPr>
              <a:latin typeface="Arial"/>
              <a:cs typeface="Arial"/>
            </a:endParaRPr>
          </a:p>
        </p:txBody>
      </p:sp>
      <p:sp>
        <p:nvSpPr>
          <p:cNvPr id="7" name="text 1"/>
          <p:cNvSpPr txBox="1"/>
          <p:nvPr/>
        </p:nvSpPr>
        <p:spPr>
          <a:xfrm>
            <a:off x="2284476" y="1396619"/>
            <a:ext cx="1195840" cy="55399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864362"/>
            <a:r>
              <a:rPr b="1" spc="10" dirty="0">
                <a:latin typeface="Arial"/>
                <a:cs typeface="Arial"/>
              </a:rPr>
              <a:t>EU</a:t>
            </a:r>
            <a:endParaRPr>
              <a:latin typeface="Arial"/>
              <a:cs typeface="Arial"/>
            </a:endParaRPr>
          </a:p>
          <a:p>
            <a:r>
              <a:rPr b="1" spc="10" dirty="0">
                <a:latin typeface="Arial"/>
                <a:cs typeface="Arial"/>
              </a:rPr>
              <a:t>Registers</a:t>
            </a:r>
            <a:endParaRPr>
              <a:latin typeface="Arial"/>
              <a:cs typeface="Arial"/>
            </a:endParaRPr>
          </a:p>
        </p:txBody>
      </p:sp>
      <p:sp>
        <p:nvSpPr>
          <p:cNvPr id="8" name="text 1"/>
          <p:cNvSpPr txBox="1"/>
          <p:nvPr/>
        </p:nvSpPr>
        <p:spPr>
          <a:xfrm>
            <a:off x="4116960" y="1410336"/>
            <a:ext cx="2968761" cy="276999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b="1" spc="10" dirty="0">
                <a:solidFill>
                  <a:srgbClr val="006FC0"/>
                </a:solidFill>
                <a:latin typeface="Arial"/>
                <a:cs typeface="Arial"/>
              </a:rPr>
              <a:t>Accumulator Register (AX)</a:t>
            </a:r>
            <a:endParaRPr>
              <a:latin typeface="Arial"/>
              <a:cs typeface="Arial"/>
            </a:endParaRPr>
          </a:p>
        </p:txBody>
      </p:sp>
      <p:sp>
        <p:nvSpPr>
          <p:cNvPr id="9" name="text 1"/>
          <p:cNvSpPr txBox="1"/>
          <p:nvPr/>
        </p:nvSpPr>
        <p:spPr>
          <a:xfrm>
            <a:off x="4403472" y="2166415"/>
            <a:ext cx="4803623" cy="43088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latin typeface="Arial"/>
                <a:cs typeface="Arial"/>
              </a:rPr>
              <a:t>Consists of two 8-bit registers AL and AH, which can be</a:t>
            </a:r>
            <a:endParaRPr sz="1400">
              <a:latin typeface="Arial"/>
              <a:cs typeface="Arial"/>
            </a:endParaRPr>
          </a:p>
          <a:p>
            <a:r>
              <a:rPr sz="1400" b="1" spc="10" dirty="0">
                <a:latin typeface="Arial"/>
                <a:cs typeface="Arial"/>
              </a:rPr>
              <a:t>combined together and used as a 16-bit register AX.</a:t>
            </a:r>
            <a:endParaRPr sz="1400">
              <a:latin typeface="Arial"/>
              <a:cs typeface="Arial"/>
            </a:endParaRPr>
          </a:p>
        </p:txBody>
      </p:sp>
      <p:sp>
        <p:nvSpPr>
          <p:cNvPr id="10" name="text 1"/>
          <p:cNvSpPr txBox="1"/>
          <p:nvPr/>
        </p:nvSpPr>
        <p:spPr>
          <a:xfrm>
            <a:off x="4403471" y="2806495"/>
            <a:ext cx="4766946" cy="43088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latin typeface="Arial"/>
                <a:cs typeface="Arial"/>
              </a:rPr>
              <a:t>AL in this case contains the low order byte of the word,</a:t>
            </a:r>
            <a:endParaRPr sz="1400">
              <a:latin typeface="Arial"/>
              <a:cs typeface="Arial"/>
            </a:endParaRPr>
          </a:p>
          <a:p>
            <a:r>
              <a:rPr sz="1400" b="1" spc="10" dirty="0">
                <a:latin typeface="Arial"/>
                <a:cs typeface="Arial"/>
              </a:rPr>
              <a:t>and AH contains the high-order byte.</a:t>
            </a:r>
            <a:endParaRPr sz="1400">
              <a:latin typeface="Arial"/>
              <a:cs typeface="Arial"/>
            </a:endParaRPr>
          </a:p>
        </p:txBody>
      </p:sp>
      <p:sp>
        <p:nvSpPr>
          <p:cNvPr id="11" name="text 1"/>
          <p:cNvSpPr txBox="1"/>
          <p:nvPr/>
        </p:nvSpPr>
        <p:spPr>
          <a:xfrm>
            <a:off x="4403472" y="3445050"/>
            <a:ext cx="1703993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latin typeface="Arial"/>
                <a:cs typeface="Arial"/>
              </a:rPr>
              <a:t>The I/O instructions</a:t>
            </a:r>
            <a:endParaRPr sz="1400">
              <a:latin typeface="Arial"/>
              <a:cs typeface="Arial"/>
            </a:endParaRPr>
          </a:p>
        </p:txBody>
      </p:sp>
      <p:sp>
        <p:nvSpPr>
          <p:cNvPr id="12" name="text 1"/>
          <p:cNvSpPr txBox="1"/>
          <p:nvPr/>
        </p:nvSpPr>
        <p:spPr>
          <a:xfrm>
            <a:off x="4403471" y="3445051"/>
            <a:ext cx="5150834" cy="43088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2307590"/>
            <a:r>
              <a:rPr sz="1400" b="1" spc="10" dirty="0">
                <a:latin typeface="Arial"/>
                <a:cs typeface="Arial"/>
              </a:rPr>
              <a:t>use the AX   or  AL for inputting /</a:t>
            </a:r>
            <a:endParaRPr sz="1400">
              <a:latin typeface="Arial"/>
              <a:cs typeface="Arial"/>
            </a:endParaRPr>
          </a:p>
          <a:p>
            <a:r>
              <a:rPr sz="1400" b="1" spc="10" dirty="0">
                <a:latin typeface="Arial"/>
                <a:cs typeface="Arial"/>
              </a:rPr>
              <a:t>outputting 16 or 8-bit data to or from an I/O port.</a:t>
            </a:r>
            <a:endParaRPr sz="1400">
              <a:latin typeface="Arial"/>
              <a:cs typeface="Arial"/>
            </a:endParaRPr>
          </a:p>
        </p:txBody>
      </p:sp>
      <p:sp>
        <p:nvSpPr>
          <p:cNvPr id="13" name="text 1"/>
          <p:cNvSpPr txBox="1"/>
          <p:nvPr/>
        </p:nvSpPr>
        <p:spPr>
          <a:xfrm>
            <a:off x="4403471" y="4085385"/>
            <a:ext cx="5015860" cy="43088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latin typeface="Arial"/>
                <a:cs typeface="Arial"/>
              </a:rPr>
              <a:t>Multiplication and Division instructions also use the AX or</a:t>
            </a:r>
            <a:endParaRPr sz="1400">
              <a:latin typeface="Arial"/>
              <a:cs typeface="Arial"/>
            </a:endParaRPr>
          </a:p>
          <a:p>
            <a:pPr marL="9144"/>
            <a:r>
              <a:rPr sz="1400" b="1" spc="10" dirty="0">
                <a:latin typeface="Arial"/>
                <a:cs typeface="Arial"/>
              </a:rPr>
              <a:t>AL.</a:t>
            </a:r>
            <a:endParaRPr sz="1400">
              <a:latin typeface="Arial"/>
              <a:cs typeface="Arial"/>
            </a:endParaRPr>
          </a:p>
        </p:txBody>
      </p:sp>
      <p:sp>
        <p:nvSpPr>
          <p:cNvPr id="112" name="object 112"/>
          <p:cNvSpPr/>
          <p:nvPr/>
        </p:nvSpPr>
        <p:spPr>
          <a:xfrm>
            <a:off x="3553143" y="1447102"/>
            <a:ext cx="9525" cy="2982595"/>
          </a:xfrm>
          <a:custGeom>
            <a:avLst/>
            <a:gdLst/>
            <a:ahLst/>
            <a:cxnLst/>
            <a:rect l="l" t="t" r="r" b="b"/>
            <a:pathLst>
              <a:path w="9525" h="2982595">
                <a:moveTo>
                  <a:pt x="4762" y="4763"/>
                </a:moveTo>
                <a:lnTo>
                  <a:pt x="4762" y="2977833"/>
                </a:lnTo>
              </a:path>
            </a:pathLst>
          </a:custGeom>
          <a:ln w="9525">
            <a:solidFill>
              <a:srgbClr val="FF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pic>
        <p:nvPicPr>
          <p:cNvPr id="168" name="Image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16070" y="2194814"/>
            <a:ext cx="113836" cy="124460"/>
          </a:xfrm>
          <a:prstGeom prst="rect">
            <a:avLst/>
          </a:prstGeom>
        </p:spPr>
      </p:pic>
      <p:pic>
        <p:nvPicPr>
          <p:cNvPr id="169" name="Image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16070" y="2833751"/>
            <a:ext cx="113836" cy="124460"/>
          </a:xfrm>
          <a:prstGeom prst="rect">
            <a:avLst/>
          </a:prstGeom>
        </p:spPr>
      </p:pic>
      <p:pic>
        <p:nvPicPr>
          <p:cNvPr id="170" name="Image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16070" y="3472688"/>
            <a:ext cx="113836" cy="124460"/>
          </a:xfrm>
          <a:prstGeom prst="rect">
            <a:avLst/>
          </a:prstGeom>
        </p:spPr>
      </p:pic>
      <p:pic>
        <p:nvPicPr>
          <p:cNvPr id="171" name="Image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16071" y="4111625"/>
            <a:ext cx="113835" cy="124460"/>
          </a:xfrm>
          <a:prstGeom prst="rect">
            <a:avLst/>
          </a:prstGeom>
        </p:spPr>
      </p:pic>
      <p:pic>
        <p:nvPicPr>
          <p:cNvPr id="172" name="Image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44346" y="4382708"/>
            <a:ext cx="2578735" cy="24409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59066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1"/>
          <p:cNvSpPr txBox="1"/>
          <p:nvPr/>
        </p:nvSpPr>
        <p:spPr>
          <a:xfrm>
            <a:off x="9925813" y="6448501"/>
            <a:ext cx="198131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200" spc="10" dirty="0">
                <a:solidFill>
                  <a:srgbClr val="898989"/>
                </a:solidFill>
                <a:latin typeface="Verdana"/>
                <a:cs typeface="Verdana"/>
              </a:rPr>
              <a:t>27</a:t>
            </a:r>
            <a:endParaRPr sz="1200">
              <a:latin typeface="Verdana"/>
              <a:cs typeface="Verdana"/>
            </a:endParaRPr>
          </a:p>
        </p:txBody>
      </p:sp>
      <p:pic>
        <p:nvPicPr>
          <p:cNvPr id="173" name="Image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02329" y="254"/>
            <a:ext cx="7263638" cy="673100"/>
          </a:xfrm>
          <a:prstGeom prst="rect">
            <a:avLst/>
          </a:prstGeom>
        </p:spPr>
      </p:pic>
      <p:sp>
        <p:nvSpPr>
          <p:cNvPr id="3" name="text 1"/>
          <p:cNvSpPr txBox="1"/>
          <p:nvPr/>
        </p:nvSpPr>
        <p:spPr>
          <a:xfrm>
            <a:off x="1894333" y="212216"/>
            <a:ext cx="1814599" cy="55399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556564"/>
            <a:r>
              <a:rPr b="1" spc="10" dirty="0">
                <a:latin typeface="Arial"/>
                <a:cs typeface="Arial"/>
              </a:rPr>
              <a:t>8086</a:t>
            </a:r>
            <a:endParaRPr>
              <a:latin typeface="Arial"/>
              <a:cs typeface="Arial"/>
            </a:endParaRPr>
          </a:p>
          <a:p>
            <a:r>
              <a:rPr b="1" spc="10" dirty="0">
                <a:latin typeface="Arial"/>
                <a:cs typeface="Arial"/>
              </a:rPr>
              <a:t>Microprocessor </a:t>
            </a:r>
            <a:endParaRPr>
              <a:latin typeface="Arial"/>
              <a:cs typeface="Arial"/>
            </a:endParaRPr>
          </a:p>
        </p:txBody>
      </p:sp>
      <p:sp>
        <p:nvSpPr>
          <p:cNvPr id="4" name="text 1"/>
          <p:cNvSpPr txBox="1"/>
          <p:nvPr/>
        </p:nvSpPr>
        <p:spPr>
          <a:xfrm>
            <a:off x="2286000" y="887603"/>
            <a:ext cx="1197764" cy="55399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865885"/>
            <a:r>
              <a:rPr b="1" spc="10" dirty="0">
                <a:latin typeface="Arial"/>
                <a:cs typeface="Arial"/>
              </a:rPr>
              <a:t>EU</a:t>
            </a:r>
            <a:endParaRPr>
              <a:latin typeface="Arial"/>
              <a:cs typeface="Arial"/>
            </a:endParaRPr>
          </a:p>
          <a:p>
            <a:r>
              <a:rPr b="1" spc="10" dirty="0">
                <a:latin typeface="Arial"/>
                <a:cs typeface="Arial"/>
              </a:rPr>
              <a:t>Registers</a:t>
            </a:r>
            <a:endParaRPr>
              <a:latin typeface="Arial"/>
              <a:cs typeface="Arial"/>
            </a:endParaRPr>
          </a:p>
        </p:txBody>
      </p:sp>
      <p:sp>
        <p:nvSpPr>
          <p:cNvPr id="5" name="text 1"/>
          <p:cNvSpPr txBox="1"/>
          <p:nvPr/>
        </p:nvSpPr>
        <p:spPr>
          <a:xfrm>
            <a:off x="4513199" y="222300"/>
            <a:ext cx="1525418" cy="30777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2000" b="1" spc="10" dirty="0">
                <a:solidFill>
                  <a:srgbClr val="FF0066"/>
                </a:solidFill>
                <a:latin typeface="Arial"/>
                <a:cs typeface="Arial"/>
              </a:rPr>
              <a:t>Architecture</a:t>
            </a:r>
            <a:endParaRPr sz="2000">
              <a:latin typeface="Arial"/>
              <a:cs typeface="Arial"/>
            </a:endParaRPr>
          </a:p>
        </p:txBody>
      </p:sp>
      <p:sp>
        <p:nvSpPr>
          <p:cNvPr id="6" name="text 1"/>
          <p:cNvSpPr txBox="1"/>
          <p:nvPr/>
        </p:nvSpPr>
        <p:spPr>
          <a:xfrm>
            <a:off x="4116960" y="1177164"/>
            <a:ext cx="2100575" cy="276999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b="1" spc="10" dirty="0">
                <a:solidFill>
                  <a:srgbClr val="006FC0"/>
                </a:solidFill>
                <a:latin typeface="Arial"/>
                <a:cs typeface="Arial"/>
              </a:rPr>
              <a:t>Base Register (BX)</a:t>
            </a:r>
            <a:endParaRPr>
              <a:latin typeface="Arial"/>
              <a:cs typeface="Arial"/>
            </a:endParaRPr>
          </a:p>
        </p:txBody>
      </p:sp>
      <p:sp>
        <p:nvSpPr>
          <p:cNvPr id="7" name="text 1"/>
          <p:cNvSpPr txBox="1"/>
          <p:nvPr/>
        </p:nvSpPr>
        <p:spPr>
          <a:xfrm>
            <a:off x="7323709" y="218314"/>
            <a:ext cx="2178802" cy="276999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b="1" spc="10" dirty="0">
                <a:latin typeface="Arial"/>
                <a:cs typeface="Arial"/>
              </a:rPr>
              <a:t>Execution Unit (EU)</a:t>
            </a:r>
            <a:endParaRPr>
              <a:latin typeface="Arial"/>
              <a:cs typeface="Arial"/>
            </a:endParaRPr>
          </a:p>
        </p:txBody>
      </p:sp>
      <p:sp>
        <p:nvSpPr>
          <p:cNvPr id="8" name="text 1"/>
          <p:cNvSpPr txBox="1"/>
          <p:nvPr/>
        </p:nvSpPr>
        <p:spPr>
          <a:xfrm>
            <a:off x="4403471" y="1832278"/>
            <a:ext cx="4816960" cy="43088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latin typeface="Arial"/>
                <a:cs typeface="Arial"/>
              </a:rPr>
              <a:t>Consists of two 8-bit registers BL and BH, which can be</a:t>
            </a:r>
            <a:endParaRPr sz="1400">
              <a:latin typeface="Arial"/>
              <a:cs typeface="Arial"/>
            </a:endParaRPr>
          </a:p>
          <a:p>
            <a:r>
              <a:rPr sz="1400" b="1" spc="10" dirty="0">
                <a:latin typeface="Arial"/>
                <a:cs typeface="Arial"/>
              </a:rPr>
              <a:t>combined together and used as a 16-bit register BX.</a:t>
            </a:r>
            <a:endParaRPr sz="1400">
              <a:latin typeface="Arial"/>
              <a:cs typeface="Arial"/>
            </a:endParaRPr>
          </a:p>
        </p:txBody>
      </p:sp>
      <p:sp>
        <p:nvSpPr>
          <p:cNvPr id="9" name="text 1"/>
          <p:cNvSpPr txBox="1"/>
          <p:nvPr/>
        </p:nvSpPr>
        <p:spPr>
          <a:xfrm>
            <a:off x="4403471" y="2472739"/>
            <a:ext cx="4776564" cy="43088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latin typeface="Arial"/>
                <a:cs typeface="Arial"/>
              </a:rPr>
              <a:t>BL in this case contains the low-order byte of the word,</a:t>
            </a:r>
            <a:endParaRPr sz="1400">
              <a:latin typeface="Arial"/>
              <a:cs typeface="Arial"/>
            </a:endParaRPr>
          </a:p>
          <a:p>
            <a:r>
              <a:rPr sz="1400" b="1" spc="10" dirty="0">
                <a:latin typeface="Arial"/>
                <a:cs typeface="Arial"/>
              </a:rPr>
              <a:t>and BH contains the high-order byte.</a:t>
            </a:r>
            <a:endParaRPr sz="1400">
              <a:latin typeface="Arial"/>
              <a:cs typeface="Arial"/>
            </a:endParaRPr>
          </a:p>
        </p:txBody>
      </p:sp>
      <p:sp>
        <p:nvSpPr>
          <p:cNvPr id="10" name="text 1"/>
          <p:cNvSpPr txBox="1"/>
          <p:nvPr/>
        </p:nvSpPr>
        <p:spPr>
          <a:xfrm>
            <a:off x="4403472" y="3111295"/>
            <a:ext cx="4919295" cy="43088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latin typeface="Arial"/>
                <a:cs typeface="Arial"/>
              </a:rPr>
              <a:t>This is the only general purpose register whose contents</a:t>
            </a:r>
            <a:endParaRPr sz="1400">
              <a:latin typeface="Arial"/>
              <a:cs typeface="Arial"/>
            </a:endParaRPr>
          </a:p>
          <a:p>
            <a:r>
              <a:rPr sz="1400" b="1" spc="10" dirty="0">
                <a:latin typeface="Arial"/>
                <a:cs typeface="Arial"/>
              </a:rPr>
              <a:t>can be used for addressing the 8086 memory.</a:t>
            </a:r>
            <a:endParaRPr sz="1400">
              <a:latin typeface="Arial"/>
              <a:cs typeface="Arial"/>
            </a:endParaRPr>
          </a:p>
        </p:txBody>
      </p:sp>
      <p:sp>
        <p:nvSpPr>
          <p:cNvPr id="11" name="text 1"/>
          <p:cNvSpPr txBox="1"/>
          <p:nvPr/>
        </p:nvSpPr>
        <p:spPr>
          <a:xfrm>
            <a:off x="4403472" y="3750105"/>
            <a:ext cx="4787529" cy="43088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latin typeface="Arial"/>
                <a:cs typeface="Arial"/>
              </a:rPr>
              <a:t>All memory references utilizing this register content for</a:t>
            </a:r>
            <a:endParaRPr sz="1400">
              <a:latin typeface="Arial"/>
              <a:cs typeface="Arial"/>
            </a:endParaRPr>
          </a:p>
          <a:p>
            <a:r>
              <a:rPr sz="1400" b="1" spc="10" dirty="0">
                <a:latin typeface="Arial"/>
                <a:cs typeface="Arial"/>
              </a:rPr>
              <a:t>addressing use DS as the default segment register.</a:t>
            </a:r>
            <a:endParaRPr sz="1400">
              <a:latin typeface="Arial"/>
              <a:cs typeface="Arial"/>
            </a:endParaRPr>
          </a:p>
        </p:txBody>
      </p:sp>
      <p:pic>
        <p:nvPicPr>
          <p:cNvPr id="174" name="Image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89404" y="4196563"/>
            <a:ext cx="2578735" cy="2535554"/>
          </a:xfrm>
          <a:prstGeom prst="rect">
            <a:avLst/>
          </a:prstGeom>
        </p:spPr>
      </p:pic>
      <p:sp>
        <p:nvSpPr>
          <p:cNvPr id="113" name="object 113"/>
          <p:cNvSpPr/>
          <p:nvPr/>
        </p:nvSpPr>
        <p:spPr>
          <a:xfrm>
            <a:off x="3553143" y="937959"/>
            <a:ext cx="9525" cy="2982595"/>
          </a:xfrm>
          <a:custGeom>
            <a:avLst/>
            <a:gdLst/>
            <a:ahLst/>
            <a:cxnLst/>
            <a:rect l="l" t="t" r="r" b="b"/>
            <a:pathLst>
              <a:path w="9525" h="2982595">
                <a:moveTo>
                  <a:pt x="4762" y="4763"/>
                </a:moveTo>
                <a:lnTo>
                  <a:pt x="4762" y="2977833"/>
                </a:lnTo>
              </a:path>
            </a:pathLst>
          </a:custGeom>
          <a:ln w="9525">
            <a:solidFill>
              <a:srgbClr val="FF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pic>
        <p:nvPicPr>
          <p:cNvPr id="175" name="Image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16070" y="1861312"/>
            <a:ext cx="113836" cy="124460"/>
          </a:xfrm>
          <a:prstGeom prst="rect">
            <a:avLst/>
          </a:prstGeom>
        </p:spPr>
      </p:pic>
      <p:pic>
        <p:nvPicPr>
          <p:cNvPr id="176" name="Image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16070" y="2500250"/>
            <a:ext cx="113836" cy="124459"/>
          </a:xfrm>
          <a:prstGeom prst="rect">
            <a:avLst/>
          </a:prstGeom>
        </p:spPr>
      </p:pic>
      <p:pic>
        <p:nvPicPr>
          <p:cNvPr id="177" name="Image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16070" y="3138551"/>
            <a:ext cx="113836" cy="124460"/>
          </a:xfrm>
          <a:prstGeom prst="rect">
            <a:avLst/>
          </a:prstGeom>
        </p:spPr>
      </p:pic>
      <p:pic>
        <p:nvPicPr>
          <p:cNvPr id="178" name="Image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16071" y="3778123"/>
            <a:ext cx="113835" cy="1244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40069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1"/>
          <p:cNvSpPr txBox="1"/>
          <p:nvPr/>
        </p:nvSpPr>
        <p:spPr>
          <a:xfrm>
            <a:off x="9925813" y="6448501"/>
            <a:ext cx="198131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200" spc="10" dirty="0">
                <a:solidFill>
                  <a:srgbClr val="898989"/>
                </a:solidFill>
                <a:latin typeface="Verdana"/>
                <a:cs typeface="Verdana"/>
              </a:rPr>
              <a:t>28</a:t>
            </a:r>
            <a:endParaRPr sz="1200">
              <a:latin typeface="Verdana"/>
              <a:cs typeface="Verdana"/>
            </a:endParaRPr>
          </a:p>
        </p:txBody>
      </p:sp>
      <p:pic>
        <p:nvPicPr>
          <p:cNvPr id="179" name="Image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02329" y="254"/>
            <a:ext cx="7263638" cy="673100"/>
          </a:xfrm>
          <a:prstGeom prst="rect">
            <a:avLst/>
          </a:prstGeom>
        </p:spPr>
      </p:pic>
      <p:sp>
        <p:nvSpPr>
          <p:cNvPr id="3" name="text 1"/>
          <p:cNvSpPr txBox="1"/>
          <p:nvPr/>
        </p:nvSpPr>
        <p:spPr>
          <a:xfrm>
            <a:off x="1894333" y="212216"/>
            <a:ext cx="1814599" cy="55399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556564"/>
            <a:r>
              <a:rPr b="1" spc="10" dirty="0">
                <a:latin typeface="Arial"/>
                <a:cs typeface="Arial"/>
              </a:rPr>
              <a:t>8086</a:t>
            </a:r>
            <a:endParaRPr>
              <a:latin typeface="Arial"/>
              <a:cs typeface="Arial"/>
            </a:endParaRPr>
          </a:p>
          <a:p>
            <a:r>
              <a:rPr b="1" spc="10" dirty="0">
                <a:latin typeface="Arial"/>
                <a:cs typeface="Arial"/>
              </a:rPr>
              <a:t>Microprocessor </a:t>
            </a:r>
            <a:endParaRPr>
              <a:latin typeface="Arial"/>
              <a:cs typeface="Arial"/>
            </a:endParaRPr>
          </a:p>
        </p:txBody>
      </p:sp>
      <p:sp>
        <p:nvSpPr>
          <p:cNvPr id="4" name="text 1"/>
          <p:cNvSpPr txBox="1"/>
          <p:nvPr/>
        </p:nvSpPr>
        <p:spPr>
          <a:xfrm>
            <a:off x="2286000" y="1227455"/>
            <a:ext cx="1197764" cy="55399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865885"/>
            <a:r>
              <a:rPr b="1" spc="10" dirty="0">
                <a:latin typeface="Arial"/>
                <a:cs typeface="Arial"/>
              </a:rPr>
              <a:t>EU</a:t>
            </a:r>
            <a:endParaRPr>
              <a:latin typeface="Arial"/>
              <a:cs typeface="Arial"/>
            </a:endParaRPr>
          </a:p>
          <a:p>
            <a:r>
              <a:rPr b="1" spc="10" dirty="0">
                <a:latin typeface="Arial"/>
                <a:cs typeface="Arial"/>
              </a:rPr>
              <a:t>Registers</a:t>
            </a:r>
            <a:endParaRPr>
              <a:latin typeface="Arial"/>
              <a:cs typeface="Arial"/>
            </a:endParaRPr>
          </a:p>
        </p:txBody>
      </p:sp>
      <p:sp>
        <p:nvSpPr>
          <p:cNvPr id="5" name="text 1"/>
          <p:cNvSpPr txBox="1"/>
          <p:nvPr/>
        </p:nvSpPr>
        <p:spPr>
          <a:xfrm>
            <a:off x="4511675" y="222300"/>
            <a:ext cx="1525418" cy="30777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2000" b="1" spc="10" dirty="0">
                <a:solidFill>
                  <a:srgbClr val="FF0066"/>
                </a:solidFill>
                <a:latin typeface="Arial"/>
                <a:cs typeface="Arial"/>
              </a:rPr>
              <a:t>Architecture</a:t>
            </a:r>
            <a:endParaRPr sz="2000">
              <a:latin typeface="Arial"/>
              <a:cs typeface="Arial"/>
            </a:endParaRPr>
          </a:p>
        </p:txBody>
      </p:sp>
      <p:sp>
        <p:nvSpPr>
          <p:cNvPr id="6" name="text 1"/>
          <p:cNvSpPr txBox="1"/>
          <p:nvPr/>
        </p:nvSpPr>
        <p:spPr>
          <a:xfrm>
            <a:off x="4116960" y="1177164"/>
            <a:ext cx="1672253" cy="276999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b="1" spc="10" dirty="0">
                <a:solidFill>
                  <a:srgbClr val="006FC0"/>
                </a:solidFill>
                <a:latin typeface="Arial"/>
                <a:cs typeface="Arial"/>
              </a:rPr>
              <a:t>Counter Regist</a:t>
            </a:r>
            <a:endParaRPr>
              <a:latin typeface="Arial"/>
              <a:cs typeface="Arial"/>
            </a:endParaRPr>
          </a:p>
        </p:txBody>
      </p:sp>
      <p:sp>
        <p:nvSpPr>
          <p:cNvPr id="7" name="text 1"/>
          <p:cNvSpPr txBox="1"/>
          <p:nvPr/>
        </p:nvSpPr>
        <p:spPr>
          <a:xfrm>
            <a:off x="6020689" y="1177164"/>
            <a:ext cx="765594" cy="276999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b="1" spc="10" dirty="0">
                <a:solidFill>
                  <a:srgbClr val="006FC0"/>
                </a:solidFill>
                <a:latin typeface="Arial"/>
                <a:cs typeface="Arial"/>
              </a:rPr>
              <a:t>er (CX)</a:t>
            </a:r>
            <a:endParaRPr>
              <a:latin typeface="Arial"/>
              <a:cs typeface="Arial"/>
            </a:endParaRPr>
          </a:p>
        </p:txBody>
      </p:sp>
      <p:sp>
        <p:nvSpPr>
          <p:cNvPr id="8" name="text 1"/>
          <p:cNvSpPr txBox="1"/>
          <p:nvPr/>
        </p:nvSpPr>
        <p:spPr>
          <a:xfrm>
            <a:off x="7323709" y="218314"/>
            <a:ext cx="2178802" cy="276999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b="1" spc="10" dirty="0">
                <a:latin typeface="Arial"/>
                <a:cs typeface="Arial"/>
              </a:rPr>
              <a:t>Execution Unit (EU)</a:t>
            </a:r>
            <a:endParaRPr>
              <a:latin typeface="Arial"/>
              <a:cs typeface="Arial"/>
            </a:endParaRPr>
          </a:p>
        </p:txBody>
      </p:sp>
      <p:sp>
        <p:nvSpPr>
          <p:cNvPr id="9" name="text 1"/>
          <p:cNvSpPr txBox="1"/>
          <p:nvPr/>
        </p:nvSpPr>
        <p:spPr>
          <a:xfrm>
            <a:off x="4403471" y="1954198"/>
            <a:ext cx="4816960" cy="43088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latin typeface="Arial"/>
                <a:cs typeface="Arial"/>
              </a:rPr>
              <a:t>Consists of two 8-bit registers CL and CH, which can be</a:t>
            </a:r>
            <a:endParaRPr sz="1400">
              <a:latin typeface="Arial"/>
              <a:cs typeface="Arial"/>
            </a:endParaRPr>
          </a:p>
          <a:p>
            <a:r>
              <a:rPr sz="1400" b="1" spc="10" dirty="0">
                <a:latin typeface="Arial"/>
                <a:cs typeface="Arial"/>
              </a:rPr>
              <a:t>combined together and used as a 16-bit register CX.</a:t>
            </a:r>
            <a:endParaRPr sz="1400">
              <a:latin typeface="Arial"/>
              <a:cs typeface="Arial"/>
            </a:endParaRPr>
          </a:p>
        </p:txBody>
      </p:sp>
      <p:sp>
        <p:nvSpPr>
          <p:cNvPr id="10" name="text 1"/>
          <p:cNvSpPr txBox="1"/>
          <p:nvPr/>
        </p:nvSpPr>
        <p:spPr>
          <a:xfrm>
            <a:off x="4403472" y="2593135"/>
            <a:ext cx="5088829" cy="43088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latin typeface="Arial"/>
                <a:cs typeface="Arial"/>
              </a:rPr>
              <a:t>When combined, CL register contains the low order byte of</a:t>
            </a:r>
            <a:endParaRPr sz="1400">
              <a:latin typeface="Arial"/>
              <a:cs typeface="Arial"/>
            </a:endParaRPr>
          </a:p>
          <a:p>
            <a:r>
              <a:rPr sz="1400" b="1" spc="10" dirty="0">
                <a:latin typeface="Arial"/>
                <a:cs typeface="Arial"/>
              </a:rPr>
              <a:t>the word, and CH contains the high-order byte.</a:t>
            </a:r>
            <a:endParaRPr sz="1400">
              <a:latin typeface="Arial"/>
              <a:cs typeface="Arial"/>
            </a:endParaRPr>
          </a:p>
        </p:txBody>
      </p:sp>
      <p:sp>
        <p:nvSpPr>
          <p:cNvPr id="11" name="text 1"/>
          <p:cNvSpPr txBox="1"/>
          <p:nvPr/>
        </p:nvSpPr>
        <p:spPr>
          <a:xfrm>
            <a:off x="4403471" y="3231691"/>
            <a:ext cx="4757264" cy="43088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latin typeface="Arial"/>
                <a:cs typeface="Arial"/>
              </a:rPr>
              <a:t>Instructions such as </a:t>
            </a:r>
            <a:r>
              <a:rPr sz="1400" b="1" spc="10" dirty="0">
                <a:solidFill>
                  <a:srgbClr val="943735"/>
                </a:solidFill>
                <a:latin typeface="Arial"/>
                <a:cs typeface="Arial"/>
              </a:rPr>
              <a:t>SHIFT</a:t>
            </a:r>
            <a:r>
              <a:rPr sz="1400" b="1" spc="10" dirty="0">
                <a:latin typeface="Arial"/>
                <a:cs typeface="Arial"/>
              </a:rPr>
              <a:t>, </a:t>
            </a:r>
            <a:r>
              <a:rPr sz="1400" b="1" spc="10" dirty="0">
                <a:solidFill>
                  <a:srgbClr val="943735"/>
                </a:solidFill>
                <a:latin typeface="Arial"/>
                <a:cs typeface="Arial"/>
              </a:rPr>
              <a:t>ROTATE </a:t>
            </a:r>
            <a:r>
              <a:rPr sz="1400" b="1" spc="10" dirty="0">
                <a:latin typeface="Arial"/>
                <a:cs typeface="Arial"/>
              </a:rPr>
              <a:t>and </a:t>
            </a:r>
            <a:r>
              <a:rPr sz="1400" b="1" spc="10" dirty="0">
                <a:solidFill>
                  <a:srgbClr val="943735"/>
                </a:solidFill>
                <a:latin typeface="Arial"/>
                <a:cs typeface="Arial"/>
              </a:rPr>
              <a:t>LOOP </a:t>
            </a:r>
            <a:r>
              <a:rPr sz="1400" b="1" spc="10" dirty="0">
                <a:latin typeface="Arial"/>
                <a:cs typeface="Arial"/>
              </a:rPr>
              <a:t>use the</a:t>
            </a:r>
            <a:endParaRPr sz="1400">
              <a:latin typeface="Arial"/>
              <a:cs typeface="Arial"/>
            </a:endParaRPr>
          </a:p>
          <a:p>
            <a:r>
              <a:rPr sz="1400" b="1" spc="10" dirty="0">
                <a:latin typeface="Arial"/>
                <a:cs typeface="Arial"/>
              </a:rPr>
              <a:t>contents of CX as a counter.</a:t>
            </a:r>
            <a:endParaRPr sz="1400">
              <a:latin typeface="Arial"/>
              <a:cs typeface="Arial"/>
            </a:endParaRPr>
          </a:p>
        </p:txBody>
      </p:sp>
      <p:sp>
        <p:nvSpPr>
          <p:cNvPr id="12" name="text 1"/>
          <p:cNvSpPr txBox="1"/>
          <p:nvPr/>
        </p:nvSpPr>
        <p:spPr>
          <a:xfrm>
            <a:off x="4726559" y="4470956"/>
            <a:ext cx="806952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solidFill>
                  <a:srgbClr val="FF0000"/>
                </a:solidFill>
                <a:latin typeface="Arial"/>
                <a:cs typeface="Arial"/>
              </a:rPr>
              <a:t>Example:</a:t>
            </a:r>
            <a:endParaRPr sz="1400">
              <a:latin typeface="Arial"/>
              <a:cs typeface="Arial"/>
            </a:endParaRPr>
          </a:p>
        </p:txBody>
      </p:sp>
      <p:sp>
        <p:nvSpPr>
          <p:cNvPr id="13" name="text 1"/>
          <p:cNvSpPr txBox="1"/>
          <p:nvPr/>
        </p:nvSpPr>
        <p:spPr>
          <a:xfrm>
            <a:off x="4726560" y="4896153"/>
            <a:ext cx="4792081" cy="646331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latin typeface="Arial"/>
                <a:cs typeface="Arial"/>
              </a:rPr>
              <a:t>The instruction </a:t>
            </a:r>
            <a:r>
              <a:rPr sz="1400" b="1" spc="10" dirty="0">
                <a:solidFill>
                  <a:srgbClr val="C00000"/>
                </a:solidFill>
                <a:latin typeface="Arial"/>
                <a:cs typeface="Arial"/>
              </a:rPr>
              <a:t>LOOP START </a:t>
            </a:r>
            <a:r>
              <a:rPr sz="1400" b="1" spc="10" dirty="0">
                <a:latin typeface="Arial"/>
                <a:cs typeface="Arial"/>
              </a:rPr>
              <a:t>automatically decrements</a:t>
            </a:r>
            <a:endParaRPr sz="1400">
              <a:latin typeface="Arial"/>
              <a:cs typeface="Arial"/>
            </a:endParaRPr>
          </a:p>
          <a:p>
            <a:r>
              <a:rPr sz="1400" b="1" spc="10" dirty="0">
                <a:latin typeface="Arial"/>
                <a:cs typeface="Arial"/>
              </a:rPr>
              <a:t>CX by 1 without affecting flags and will check if [CX] =</a:t>
            </a:r>
            <a:endParaRPr sz="1400">
              <a:latin typeface="Arial"/>
              <a:cs typeface="Arial"/>
            </a:endParaRPr>
          </a:p>
          <a:p>
            <a:r>
              <a:rPr sz="1400" b="1" spc="10" dirty="0">
                <a:latin typeface="Arial"/>
                <a:cs typeface="Arial"/>
              </a:rPr>
              <a:t>0.</a:t>
            </a:r>
            <a:endParaRPr sz="1400">
              <a:latin typeface="Arial"/>
              <a:cs typeface="Arial"/>
            </a:endParaRPr>
          </a:p>
        </p:txBody>
      </p:sp>
      <p:sp>
        <p:nvSpPr>
          <p:cNvPr id="14" name="text 1"/>
          <p:cNvSpPr txBox="1"/>
          <p:nvPr/>
        </p:nvSpPr>
        <p:spPr>
          <a:xfrm>
            <a:off x="4726560" y="5749923"/>
            <a:ext cx="4434547" cy="43088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latin typeface="Arial"/>
                <a:cs typeface="Arial"/>
              </a:rPr>
              <a:t>If  it  is  zero,  8086  executes  the  next  instruction;</a:t>
            </a:r>
            <a:endParaRPr sz="1400">
              <a:latin typeface="Arial"/>
              <a:cs typeface="Arial"/>
            </a:endParaRPr>
          </a:p>
          <a:p>
            <a:r>
              <a:rPr sz="1400" b="1" spc="10" dirty="0">
                <a:latin typeface="Arial"/>
                <a:cs typeface="Arial"/>
              </a:rPr>
              <a:t>otherwise the 8086 branches to the label START.</a:t>
            </a:r>
            <a:endParaRPr sz="1400">
              <a:latin typeface="Arial"/>
              <a:cs typeface="Arial"/>
            </a:endParaRPr>
          </a:p>
        </p:txBody>
      </p:sp>
      <p:sp>
        <p:nvSpPr>
          <p:cNvPr id="114" name="object 114"/>
          <p:cNvSpPr/>
          <p:nvPr/>
        </p:nvSpPr>
        <p:spPr>
          <a:xfrm>
            <a:off x="3553143" y="1277684"/>
            <a:ext cx="9525" cy="2982595"/>
          </a:xfrm>
          <a:custGeom>
            <a:avLst/>
            <a:gdLst/>
            <a:ahLst/>
            <a:cxnLst/>
            <a:rect l="l" t="t" r="r" b="b"/>
            <a:pathLst>
              <a:path w="9525" h="2982595">
                <a:moveTo>
                  <a:pt x="4762" y="4763"/>
                </a:moveTo>
                <a:lnTo>
                  <a:pt x="4762" y="2977833"/>
                </a:lnTo>
              </a:path>
            </a:pathLst>
          </a:custGeom>
          <a:ln w="9525">
            <a:solidFill>
              <a:srgbClr val="FF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pic>
        <p:nvPicPr>
          <p:cNvPr id="180" name="Image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16070" y="1981835"/>
            <a:ext cx="113836" cy="124460"/>
          </a:xfrm>
          <a:prstGeom prst="rect">
            <a:avLst/>
          </a:prstGeom>
        </p:spPr>
      </p:pic>
      <p:pic>
        <p:nvPicPr>
          <p:cNvPr id="181" name="Image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16070" y="2620772"/>
            <a:ext cx="113836" cy="124460"/>
          </a:xfrm>
          <a:prstGeom prst="rect">
            <a:avLst/>
          </a:prstGeom>
        </p:spPr>
      </p:pic>
      <p:pic>
        <p:nvPicPr>
          <p:cNvPr id="182" name="Image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16070" y="3259074"/>
            <a:ext cx="113836" cy="124460"/>
          </a:xfrm>
          <a:prstGeom prst="rect">
            <a:avLst/>
          </a:prstGeom>
        </p:spPr>
      </p:pic>
      <p:pic>
        <p:nvPicPr>
          <p:cNvPr id="183" name="Image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89403" y="4530230"/>
            <a:ext cx="2600706" cy="23277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6103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816</Words>
  <Application>Microsoft Office PowerPoint</Application>
  <PresentationFormat>Widescreen</PresentationFormat>
  <Paragraphs>193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8" baseType="lpstr">
      <vt:lpstr>Arial</vt:lpstr>
      <vt:lpstr>Arial Black</vt:lpstr>
      <vt:lpstr>Bernard MT Condensed</vt:lpstr>
      <vt:lpstr>Calibri</vt:lpstr>
      <vt:lpstr>Calibri Light</vt:lpstr>
      <vt:lpstr>Verdana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 (C)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Abdullah</dc:creator>
  <cp:lastModifiedBy>Abdullah</cp:lastModifiedBy>
  <cp:revision>2</cp:revision>
  <dcterms:created xsi:type="dcterms:W3CDTF">2018-11-11T06:05:30Z</dcterms:created>
  <dcterms:modified xsi:type="dcterms:W3CDTF">2018-11-11T06:12:24Z</dcterms:modified>
</cp:coreProperties>
</file>