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7FDB-FF3F-4FFC-8A80-1D9A6409875F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0AE1-0EA5-485E-B91F-95696F7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2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7FDB-FF3F-4FFC-8A80-1D9A6409875F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0AE1-0EA5-485E-B91F-95696F7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6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7FDB-FF3F-4FFC-8A80-1D9A6409875F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0AE1-0EA5-485E-B91F-95696F7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4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7FDB-FF3F-4FFC-8A80-1D9A6409875F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0AE1-0EA5-485E-B91F-95696F7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7FDB-FF3F-4FFC-8A80-1D9A6409875F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0AE1-0EA5-485E-B91F-95696F7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0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7FDB-FF3F-4FFC-8A80-1D9A6409875F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0AE1-0EA5-485E-B91F-95696F7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1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7FDB-FF3F-4FFC-8A80-1D9A6409875F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0AE1-0EA5-485E-B91F-95696F7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1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7FDB-FF3F-4FFC-8A80-1D9A6409875F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0AE1-0EA5-485E-B91F-95696F7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5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7FDB-FF3F-4FFC-8A80-1D9A6409875F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0AE1-0EA5-485E-B91F-95696F7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0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7FDB-FF3F-4FFC-8A80-1D9A6409875F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0AE1-0EA5-485E-B91F-95696F7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4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7FDB-FF3F-4FFC-8A80-1D9A6409875F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0AE1-0EA5-485E-B91F-95696F7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3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07FDB-FF3F-4FFC-8A80-1D9A6409875F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50AE1-0EA5-485E-B91F-95696F7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84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1"/>
          <p:cNvSpPr txBox="1"/>
          <p:nvPr/>
        </p:nvSpPr>
        <p:spPr>
          <a:xfrm>
            <a:off x="1710701" y="3159243"/>
            <a:ext cx="7257115" cy="6771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4400" b="1" spc="10" dirty="0">
                <a:solidFill>
                  <a:srgbClr val="FF0066"/>
                </a:solidFill>
                <a:latin typeface="Arial"/>
                <a:cs typeface="Arial"/>
              </a:rPr>
              <a:t>          8086 Microprocessor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048001" y="4876800"/>
            <a:ext cx="6399957" cy="3031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sz="1970" spc="10" dirty="0">
                <a:latin typeface="Arial Black"/>
                <a:cs typeface="Arial Black"/>
              </a:rPr>
              <a:t>Assistant lecturer: Abdullah Thaier Abdalsatir</a:t>
            </a:r>
            <a:endParaRPr sz="1900" dirty="0">
              <a:latin typeface="Arial Black"/>
              <a:cs typeface="Arial Black"/>
            </a:endParaRPr>
          </a:p>
        </p:txBody>
      </p:sp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89" y="426970"/>
            <a:ext cx="1972309" cy="16507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19140" y="796781"/>
            <a:ext cx="4419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  <a:latin typeface="Bernard MT Condensed" pitchFamily="18" charset="0"/>
              </a:rPr>
              <a:t>Diyala</a:t>
            </a:r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 university 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College of engineering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Department of computer engineering</a:t>
            </a:r>
          </a:p>
          <a:p>
            <a:endParaRPr lang="en-US" sz="10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284" y="339682"/>
            <a:ext cx="1676045" cy="1676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14800" y="239351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nard MT Condensed" panose="02050806060905020404" pitchFamily="18" charset="0"/>
              </a:rPr>
              <a:t>Second stage</a:t>
            </a:r>
          </a:p>
        </p:txBody>
      </p:sp>
    </p:spTree>
    <p:extLst>
      <p:ext uri="{BB962C8B-B14F-4D97-AF65-F5344CB8AC3E}">
        <p14:creationId xmlns:p14="http://schemas.microsoft.com/office/powerpoint/2010/main" val="268311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29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18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254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286000" y="1227455"/>
            <a:ext cx="1197764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865885"/>
            <a:r>
              <a:rPr b="1" spc="10" dirty="0">
                <a:latin typeface="Arial"/>
                <a:cs typeface="Arial"/>
              </a:rPr>
              <a:t>EU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Registers</a:t>
            </a:r>
            <a:endParaRPr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511675" y="222300"/>
            <a:ext cx="1525418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Architecture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323709" y="218314"/>
            <a:ext cx="2178802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Execution Unit (EU)</a:t>
            </a:r>
            <a:endParaRPr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3553143" y="1277684"/>
            <a:ext cx="9525" cy="2982595"/>
          </a:xfrm>
          <a:custGeom>
            <a:avLst/>
            <a:gdLst/>
            <a:ahLst/>
            <a:cxnLst/>
            <a:rect l="l" t="t" r="r" b="b"/>
            <a:pathLst>
              <a:path w="9525" h="2982595">
                <a:moveTo>
                  <a:pt x="4762" y="4763"/>
                </a:moveTo>
                <a:lnTo>
                  <a:pt x="4762" y="2977833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8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631" y="1173227"/>
            <a:ext cx="6395593" cy="2585085"/>
          </a:xfrm>
          <a:prstGeom prst="rect">
            <a:avLst/>
          </a:prstGeom>
        </p:spPr>
      </p:pic>
      <p:pic>
        <p:nvPicPr>
          <p:cNvPr id="18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326" y="4118535"/>
            <a:ext cx="2578735" cy="25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914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30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18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254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5" y="222300"/>
            <a:ext cx="1525418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Architecture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323709" y="218314"/>
            <a:ext cx="2178802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Execution Unit (EU)</a:t>
            </a:r>
            <a:endParaRPr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284476" y="1396619"/>
            <a:ext cx="1195840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864362"/>
            <a:r>
              <a:rPr b="1" spc="10" dirty="0">
                <a:latin typeface="Arial"/>
                <a:cs typeface="Arial"/>
              </a:rPr>
              <a:t>EU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Registers</a:t>
            </a:r>
            <a:endParaRPr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116959" y="1410336"/>
            <a:ext cx="453970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Stack Pointer (SP) and Base Pointer (BP)</a:t>
            </a:r>
            <a:endParaRPr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403472" y="1954197"/>
            <a:ext cx="490506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SP and BP are used to access data in the stack segment.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403471" y="2379775"/>
            <a:ext cx="5233740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SP is used as an offset from the current SS during execution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of  instructions  that  involve  the  stack  segment  in  the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external memory.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403471" y="3233214"/>
            <a:ext cx="482946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SP  contents  are  automatically  updated  (incremented/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403472" y="3446575"/>
            <a:ext cx="1188787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decremented)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instruction.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5995781" y="3446574"/>
            <a:ext cx="32124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due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6551925" y="3446574"/>
            <a:ext cx="17088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to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940459" y="3446574"/>
            <a:ext cx="84510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execution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8101601" y="3446574"/>
            <a:ext cx="17088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of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8484072" y="3446574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8788622" y="3446574"/>
            <a:ext cx="38375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POP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9387381" y="3446574"/>
            <a:ext cx="18210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or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9783404" y="3446574"/>
            <a:ext cx="5052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PUSH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4403472" y="4085385"/>
            <a:ext cx="5008743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BP contains an offset address in the current SS, which is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used by instructions utilizing the based addressing mode.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3553143" y="1447483"/>
            <a:ext cx="9525" cy="2982595"/>
          </a:xfrm>
          <a:custGeom>
            <a:avLst/>
            <a:gdLst/>
            <a:ahLst/>
            <a:cxnLst/>
            <a:rect l="l" t="t" r="r" b="b"/>
            <a:pathLst>
              <a:path w="9525" h="2982595">
                <a:moveTo>
                  <a:pt x="4762" y="4763"/>
                </a:moveTo>
                <a:lnTo>
                  <a:pt x="4762" y="2977833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8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1981200"/>
            <a:ext cx="113836" cy="124460"/>
          </a:xfrm>
          <a:prstGeom prst="rect">
            <a:avLst/>
          </a:prstGeom>
        </p:spPr>
      </p:pic>
      <p:pic>
        <p:nvPicPr>
          <p:cNvPr id="18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2408301"/>
            <a:ext cx="113836" cy="124460"/>
          </a:xfrm>
          <a:prstGeom prst="rect">
            <a:avLst/>
          </a:prstGeom>
        </p:spPr>
      </p:pic>
      <p:pic>
        <p:nvPicPr>
          <p:cNvPr id="19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3259963"/>
            <a:ext cx="113836" cy="124460"/>
          </a:xfrm>
          <a:prstGeom prst="rect">
            <a:avLst/>
          </a:prstGeom>
        </p:spPr>
      </p:pic>
      <p:pic>
        <p:nvPicPr>
          <p:cNvPr id="19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1" y="4111625"/>
            <a:ext cx="113835" cy="124460"/>
          </a:xfrm>
          <a:prstGeom prst="rect">
            <a:avLst/>
          </a:prstGeom>
        </p:spPr>
      </p:pic>
      <p:pic>
        <p:nvPicPr>
          <p:cNvPr id="19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4315476"/>
            <a:ext cx="2578735" cy="25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228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21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14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254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275332" y="1227455"/>
            <a:ext cx="1066318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Segment</a:t>
            </a:r>
            <a:endParaRPr>
              <a:latin typeface="Arial"/>
              <a:cs typeface="Arial"/>
            </a:endParaRPr>
          </a:p>
          <a:p>
            <a:pPr marL="3048"/>
            <a:r>
              <a:rPr b="1" spc="10" dirty="0">
                <a:latin typeface="Arial"/>
                <a:cs typeface="Arial"/>
              </a:rPr>
              <a:t>Registers</a:t>
            </a:r>
            <a:endParaRPr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511675" y="222300"/>
            <a:ext cx="1525418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Architecture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009765" y="225933"/>
            <a:ext cx="2621230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Bus Interface Unit (BIU)</a:t>
            </a:r>
            <a:endParaRPr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116959" y="1177164"/>
            <a:ext cx="1670970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Stack Segment</a:t>
            </a:r>
            <a:endParaRPr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6114009" y="1177164"/>
            <a:ext cx="933589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Register</a:t>
            </a:r>
            <a:endParaRPr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404996" y="1690545"/>
            <a:ext cx="48378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16-bit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404996" y="2117265"/>
            <a:ext cx="234102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Points to the current stack.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404995" y="2544367"/>
            <a:ext cx="4845878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The 20-bit physical stack address is calculated from the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Stack Segment (SS) and the Stack Pointer (SP) for stack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instructions such as </a:t>
            </a:r>
            <a:r>
              <a:rPr sz="1400" b="1" spc="10" dirty="0">
                <a:solidFill>
                  <a:srgbClr val="943735"/>
                </a:solidFill>
                <a:latin typeface="Arial"/>
                <a:cs typeface="Arial"/>
              </a:rPr>
              <a:t>PUSH </a:t>
            </a:r>
            <a:r>
              <a:rPr sz="1400" b="1" spc="10" dirty="0">
                <a:latin typeface="Arial"/>
                <a:cs typeface="Arial"/>
              </a:rPr>
              <a:t>and </a:t>
            </a:r>
            <a:r>
              <a:rPr sz="1400" b="1" spc="10" dirty="0">
                <a:solidFill>
                  <a:srgbClr val="943735"/>
                </a:solidFill>
                <a:latin typeface="Arial"/>
                <a:cs typeface="Arial"/>
              </a:rPr>
              <a:t>POP</a:t>
            </a:r>
            <a:r>
              <a:rPr sz="1400" b="1" spc="10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404995" y="3396282"/>
            <a:ext cx="448488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 based addressing mode, the 20-bit physical stack</a:t>
            </a:r>
            <a:endParaRPr sz="14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689983" y="3563748"/>
            <a:ext cx="2363978" cy="21335"/>
          </a:xfrm>
          <a:custGeom>
            <a:avLst/>
            <a:gdLst/>
            <a:ahLst/>
            <a:cxnLst/>
            <a:rect l="l" t="t" r="r" b="b"/>
            <a:pathLst>
              <a:path w="2363978" h="21335">
                <a:moveTo>
                  <a:pt x="0" y="21336"/>
                </a:moveTo>
                <a:lnTo>
                  <a:pt x="0" y="0"/>
                </a:lnTo>
                <a:lnTo>
                  <a:pt x="2363978" y="0"/>
                </a:lnTo>
                <a:lnTo>
                  <a:pt x="2363978" y="21336"/>
                </a:lnTo>
                <a:lnTo>
                  <a:pt x="0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ext 1"/>
          <p:cNvSpPr txBox="1"/>
          <p:nvPr/>
        </p:nvSpPr>
        <p:spPr>
          <a:xfrm>
            <a:off x="4404995" y="3609643"/>
            <a:ext cx="5053628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address is calculated from the Stack segment (SS) and the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Base Pointer (BP).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4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404" y="4296780"/>
            <a:ext cx="2578735" cy="2535555"/>
          </a:xfrm>
          <a:prstGeom prst="rect">
            <a:avLst/>
          </a:prstGeom>
        </p:spPr>
      </p:pic>
      <p:sp>
        <p:nvSpPr>
          <p:cNvPr id="100" name="object 100"/>
          <p:cNvSpPr/>
          <p:nvPr/>
        </p:nvSpPr>
        <p:spPr>
          <a:xfrm>
            <a:off x="3553143" y="1277684"/>
            <a:ext cx="9525" cy="2982595"/>
          </a:xfrm>
          <a:custGeom>
            <a:avLst/>
            <a:gdLst/>
            <a:ahLst/>
            <a:cxnLst/>
            <a:rect l="l" t="t" r="r" b="b"/>
            <a:pathLst>
              <a:path w="9525" h="2982595">
                <a:moveTo>
                  <a:pt x="4762" y="4763"/>
                </a:moveTo>
                <a:lnTo>
                  <a:pt x="4762" y="2977833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4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1717675"/>
            <a:ext cx="113836" cy="124460"/>
          </a:xfrm>
          <a:prstGeom prst="rect">
            <a:avLst/>
          </a:prstGeom>
        </p:spPr>
      </p:pic>
      <p:pic>
        <p:nvPicPr>
          <p:cNvPr id="145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2144014"/>
            <a:ext cx="113836" cy="124460"/>
          </a:xfrm>
          <a:prstGeom prst="rect">
            <a:avLst/>
          </a:prstGeom>
        </p:spPr>
      </p:pic>
      <p:pic>
        <p:nvPicPr>
          <p:cNvPr id="146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2571624"/>
            <a:ext cx="113836" cy="124459"/>
          </a:xfrm>
          <a:prstGeom prst="rect">
            <a:avLst/>
          </a:prstGeom>
        </p:spPr>
      </p:pic>
      <p:pic>
        <p:nvPicPr>
          <p:cNvPr id="147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3422777"/>
            <a:ext cx="113836" cy="12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767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22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14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254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275333" y="1227456"/>
            <a:ext cx="983603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Segment</a:t>
            </a:r>
            <a:endParaRPr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278380" y="1503300"/>
            <a:ext cx="1063112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Registers</a:t>
            </a:r>
            <a:endParaRPr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511675" y="222300"/>
            <a:ext cx="1525418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Architecture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7009765" y="225933"/>
            <a:ext cx="2621230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Bus Interface Unit (BIU)</a:t>
            </a:r>
            <a:endParaRPr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116959" y="1177164"/>
            <a:ext cx="2631490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Extra Segment Register</a:t>
            </a:r>
            <a:endParaRPr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404996" y="1934385"/>
            <a:ext cx="48378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16-bit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404996" y="2359963"/>
            <a:ext cx="4728859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Points to the extra segment in which data (in excess of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64K pointed to by the DS) is stored.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404995" y="3000043"/>
            <a:ext cx="4974760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String instructions use the ES and DI to determine the 20-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bit physical address for the destination.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4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404" y="4298214"/>
            <a:ext cx="2578735" cy="2535555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3553143" y="1277684"/>
            <a:ext cx="9525" cy="2982595"/>
          </a:xfrm>
          <a:custGeom>
            <a:avLst/>
            <a:gdLst/>
            <a:ahLst/>
            <a:cxnLst/>
            <a:rect l="l" t="t" r="r" b="b"/>
            <a:pathLst>
              <a:path w="9525" h="2982595">
                <a:moveTo>
                  <a:pt x="4762" y="4763"/>
                </a:moveTo>
                <a:lnTo>
                  <a:pt x="4762" y="2977833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50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1961134"/>
            <a:ext cx="113836" cy="124460"/>
          </a:xfrm>
          <a:prstGeom prst="rect">
            <a:avLst/>
          </a:prstGeom>
        </p:spPr>
      </p:pic>
      <p:pic>
        <p:nvPicPr>
          <p:cNvPr id="151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2388870"/>
            <a:ext cx="113836" cy="124460"/>
          </a:xfrm>
          <a:prstGeom prst="rect">
            <a:avLst/>
          </a:prstGeom>
        </p:spPr>
      </p:pic>
      <p:pic>
        <p:nvPicPr>
          <p:cNvPr id="15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3027173"/>
            <a:ext cx="113836" cy="12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796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23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15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254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275332" y="1227455"/>
            <a:ext cx="1066318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Segment</a:t>
            </a:r>
            <a:endParaRPr>
              <a:latin typeface="Arial"/>
              <a:cs typeface="Arial"/>
            </a:endParaRPr>
          </a:p>
          <a:p>
            <a:pPr marL="3048"/>
            <a:r>
              <a:rPr b="1" spc="10" dirty="0">
                <a:latin typeface="Arial"/>
                <a:cs typeface="Arial"/>
              </a:rPr>
              <a:t>Registers</a:t>
            </a:r>
            <a:endParaRPr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511675" y="222300"/>
            <a:ext cx="1525418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Architecture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009765" y="225933"/>
            <a:ext cx="2621230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Bus Interface Unit (BIU)</a:t>
            </a:r>
            <a:endParaRPr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116960" y="1177164"/>
            <a:ext cx="2076209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Instruction Pointer</a:t>
            </a:r>
            <a:endParaRPr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404996" y="1690545"/>
            <a:ext cx="48378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16-bit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404995" y="2117266"/>
            <a:ext cx="5069016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Always points to the next instruction to be executed within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the currently executing code segment.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404995" y="2756203"/>
            <a:ext cx="5082802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So, this register contains the 16-bit offset address pointing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to the next instruction code within the 64Kb of the code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segment area.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404995" y="3608119"/>
            <a:ext cx="4930196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Its content is automatically incremented as the execution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of the next instruction takes place.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54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404" y="4296622"/>
            <a:ext cx="2578735" cy="2535555"/>
          </a:xfrm>
          <a:prstGeom prst="rect">
            <a:avLst/>
          </a:prstGeom>
        </p:spPr>
      </p:pic>
      <p:sp>
        <p:nvSpPr>
          <p:cNvPr id="102" name="object 102"/>
          <p:cNvSpPr/>
          <p:nvPr/>
        </p:nvSpPr>
        <p:spPr>
          <a:xfrm>
            <a:off x="3553143" y="1277684"/>
            <a:ext cx="9525" cy="2982595"/>
          </a:xfrm>
          <a:custGeom>
            <a:avLst/>
            <a:gdLst/>
            <a:ahLst/>
            <a:cxnLst/>
            <a:rect l="l" t="t" r="r" b="b"/>
            <a:pathLst>
              <a:path w="9525" h="2982595">
                <a:moveTo>
                  <a:pt x="4762" y="4763"/>
                </a:moveTo>
                <a:lnTo>
                  <a:pt x="4762" y="2977833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55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1717675"/>
            <a:ext cx="113836" cy="124460"/>
          </a:xfrm>
          <a:prstGeom prst="rect">
            <a:avLst/>
          </a:prstGeom>
        </p:spPr>
      </p:pic>
      <p:pic>
        <p:nvPicPr>
          <p:cNvPr id="15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2144650"/>
            <a:ext cx="113836" cy="124459"/>
          </a:xfrm>
          <a:prstGeom prst="rect">
            <a:avLst/>
          </a:prstGeom>
        </p:spPr>
      </p:pic>
      <p:pic>
        <p:nvPicPr>
          <p:cNvPr id="157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2783586"/>
            <a:ext cx="113836" cy="124460"/>
          </a:xfrm>
          <a:prstGeom prst="rect">
            <a:avLst/>
          </a:prstGeom>
        </p:spPr>
      </p:pic>
      <p:pic>
        <p:nvPicPr>
          <p:cNvPr id="15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1" y="3635248"/>
            <a:ext cx="113835" cy="12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31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24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15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966" y="1"/>
            <a:ext cx="7265035" cy="673735"/>
          </a:xfrm>
          <a:prstGeom prst="rect">
            <a:avLst/>
          </a:prstGeom>
        </p:spPr>
      </p:pic>
      <p:pic>
        <p:nvPicPr>
          <p:cNvPr id="16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402" y="685800"/>
            <a:ext cx="5765799" cy="4296410"/>
          </a:xfrm>
          <a:prstGeom prst="rect">
            <a:avLst/>
          </a:prstGeom>
        </p:spPr>
      </p:pic>
      <p:pic>
        <p:nvPicPr>
          <p:cNvPr id="161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040" y="2099946"/>
            <a:ext cx="114300" cy="125095"/>
          </a:xfrm>
          <a:prstGeom prst="rect">
            <a:avLst/>
          </a:prstGeom>
        </p:spPr>
      </p:pic>
      <p:pic>
        <p:nvPicPr>
          <p:cNvPr id="16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040" y="3593465"/>
            <a:ext cx="114300" cy="125094"/>
          </a:xfrm>
          <a:prstGeom prst="rect">
            <a:avLst/>
          </a:prstGeom>
        </p:spPr>
      </p:pic>
      <p:pic>
        <p:nvPicPr>
          <p:cNvPr id="163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040" y="4873626"/>
            <a:ext cx="114300" cy="125095"/>
          </a:xfrm>
          <a:prstGeom prst="rect">
            <a:avLst/>
          </a:prstGeom>
        </p:spPr>
      </p:pic>
      <p:sp>
        <p:nvSpPr>
          <p:cNvPr id="103" name="object 103"/>
          <p:cNvSpPr/>
          <p:nvPr/>
        </p:nvSpPr>
        <p:spPr>
          <a:xfrm>
            <a:off x="5809932" y="1167448"/>
            <a:ext cx="1719580" cy="2644775"/>
          </a:xfrm>
          <a:custGeom>
            <a:avLst/>
            <a:gdLst/>
            <a:ahLst/>
            <a:cxnLst/>
            <a:rect l="l" t="t" r="r" b="b"/>
            <a:pathLst>
              <a:path w="1719580" h="2644775">
                <a:moveTo>
                  <a:pt x="1717993" y="1588"/>
                </a:moveTo>
                <a:lnTo>
                  <a:pt x="1216343" y="1588"/>
                </a:lnTo>
                <a:lnTo>
                  <a:pt x="1588" y="2643188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5" y="222300"/>
            <a:ext cx="1525418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Architecture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009765" y="225933"/>
            <a:ext cx="2621230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Bus Interface Unit (BIU)</a:t>
            </a:r>
            <a:endParaRPr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857490" y="2086786"/>
            <a:ext cx="2178866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85344"/>
            <a:r>
              <a:rPr sz="1400" b="1" spc="10" dirty="0">
                <a:latin typeface="Arial"/>
                <a:cs typeface="Arial"/>
              </a:rPr>
              <a:t>A group of First-In-First-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Out (FIFO) in which up to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7846823" y="2513886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183467" y="2513886"/>
            <a:ext cx="47288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bytes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8937533" y="2513886"/>
            <a:ext cx="17088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of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7846822" y="2513887"/>
            <a:ext cx="2449388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497431"/>
            <a:r>
              <a:rPr sz="1400" b="1" spc="10" dirty="0">
                <a:latin typeface="Arial"/>
                <a:cs typeface="Arial"/>
              </a:rPr>
              <a:t>instruction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code are pre-fetched from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7846823" y="2940606"/>
            <a:ext cx="27154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7846823" y="2940607"/>
            <a:ext cx="1248419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36351"/>
            <a:r>
              <a:rPr sz="1400" b="1" spc="10" dirty="0">
                <a:latin typeface="Arial"/>
                <a:cs typeface="Arial"/>
              </a:rPr>
              <a:t>memory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time.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9413080" y="2940606"/>
            <a:ext cx="84638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ahead   of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7846822" y="3577639"/>
            <a:ext cx="2274662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This is done in order to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speed up the execution by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9244584" y="4004612"/>
            <a:ext cx="102720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overlapping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7846822" y="4217973"/>
            <a:ext cx="937436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instruction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execution.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9204460" y="4217972"/>
            <a:ext cx="43281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fetch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9984556" y="4217972"/>
            <a:ext cx="36260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with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7846823" y="4856529"/>
            <a:ext cx="2246449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This mechanism is known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as pipelining.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8131810" y="5237353"/>
            <a:ext cx="989380" cy="21336"/>
          </a:xfrm>
          <a:custGeom>
            <a:avLst/>
            <a:gdLst/>
            <a:ahLst/>
            <a:cxnLst/>
            <a:rect l="l" t="t" r="r" b="b"/>
            <a:pathLst>
              <a:path w="989380" h="21336">
                <a:moveTo>
                  <a:pt x="0" y="21336"/>
                </a:moveTo>
                <a:lnTo>
                  <a:pt x="0" y="0"/>
                </a:lnTo>
                <a:lnTo>
                  <a:pt x="989380" y="0"/>
                </a:lnTo>
                <a:lnTo>
                  <a:pt x="989380" y="21336"/>
                </a:lnTo>
                <a:lnTo>
                  <a:pt x="0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579995" y="1115695"/>
            <a:ext cx="2270124" cy="255270"/>
          </a:xfrm>
          <a:custGeom>
            <a:avLst/>
            <a:gdLst/>
            <a:ahLst/>
            <a:cxnLst/>
            <a:rect l="l" t="t" r="r" b="b"/>
            <a:pathLst>
              <a:path w="2270124" h="255270">
                <a:moveTo>
                  <a:pt x="0" y="255270"/>
                </a:moveTo>
                <a:lnTo>
                  <a:pt x="0" y="0"/>
                </a:lnTo>
                <a:lnTo>
                  <a:pt x="2270124" y="0"/>
                </a:lnTo>
                <a:lnTo>
                  <a:pt x="2270124" y="255270"/>
                </a:lnTo>
                <a:lnTo>
                  <a:pt x="0" y="255270"/>
                </a:lnTo>
                <a:close/>
              </a:path>
            </a:pathLst>
          </a:custGeom>
          <a:solidFill>
            <a:srgbClr val="FF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578408" y="1114108"/>
            <a:ext cx="2273299" cy="258445"/>
          </a:xfrm>
          <a:custGeom>
            <a:avLst/>
            <a:gdLst/>
            <a:ahLst/>
            <a:cxnLst/>
            <a:rect l="l" t="t" r="r" b="b"/>
            <a:pathLst>
              <a:path w="2273299" h="258445">
                <a:moveTo>
                  <a:pt x="1588" y="256858"/>
                </a:moveTo>
                <a:lnTo>
                  <a:pt x="1588" y="1588"/>
                </a:lnTo>
                <a:lnTo>
                  <a:pt x="2271712" y="1588"/>
                </a:lnTo>
                <a:lnTo>
                  <a:pt x="2271712" y="256858"/>
                </a:lnTo>
                <a:lnTo>
                  <a:pt x="1588" y="256858"/>
                </a:lnTo>
                <a:close/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8208010" y="1196769"/>
            <a:ext cx="93743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Instruction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982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254"/>
            <a:ext cx="7263638" cy="673100"/>
          </a:xfrm>
          <a:prstGeom prst="rect">
            <a:avLst/>
          </a:prstGeom>
        </p:spPr>
      </p:pic>
      <p:pic>
        <p:nvPicPr>
          <p:cNvPr id="16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984" y="852424"/>
            <a:ext cx="5765800" cy="4296410"/>
          </a:xfrm>
          <a:prstGeom prst="rect">
            <a:avLst/>
          </a:prstGeom>
        </p:spPr>
      </p:pic>
      <p:sp>
        <p:nvSpPr>
          <p:cNvPr id="107" name="object 107"/>
          <p:cNvSpPr/>
          <p:nvPr/>
        </p:nvSpPr>
        <p:spPr>
          <a:xfrm>
            <a:off x="1613534" y="2673603"/>
            <a:ext cx="2501265" cy="654050"/>
          </a:xfrm>
          <a:custGeom>
            <a:avLst/>
            <a:gdLst/>
            <a:ahLst/>
            <a:cxnLst/>
            <a:rect l="l" t="t" r="r" b="b"/>
            <a:pathLst>
              <a:path w="2501265" h="654050">
                <a:moveTo>
                  <a:pt x="0" y="654050"/>
                </a:moveTo>
                <a:lnTo>
                  <a:pt x="0" y="0"/>
                </a:lnTo>
                <a:lnTo>
                  <a:pt x="2501265" y="0"/>
                </a:lnTo>
                <a:lnTo>
                  <a:pt x="2501265" y="654050"/>
                </a:lnTo>
                <a:lnTo>
                  <a:pt x="0" y="654050"/>
                </a:lnTo>
                <a:close/>
              </a:path>
            </a:pathLst>
          </a:custGeom>
          <a:solidFill>
            <a:srgbClr val="FF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611947" y="2270696"/>
            <a:ext cx="4325621" cy="2673350"/>
          </a:xfrm>
          <a:custGeom>
            <a:avLst/>
            <a:gdLst/>
            <a:ahLst/>
            <a:cxnLst/>
            <a:rect l="l" t="t" r="r" b="b"/>
            <a:pathLst>
              <a:path w="4325621" h="2673350">
                <a:moveTo>
                  <a:pt x="1587" y="1056323"/>
                </a:moveTo>
                <a:lnTo>
                  <a:pt x="2502854" y="1056323"/>
                </a:lnTo>
                <a:lnTo>
                  <a:pt x="2502854" y="402907"/>
                </a:lnTo>
                <a:lnTo>
                  <a:pt x="1587" y="402907"/>
                </a:lnTo>
                <a:lnTo>
                  <a:pt x="1587" y="1056323"/>
                </a:lnTo>
                <a:close/>
                <a:moveTo>
                  <a:pt x="2488249" y="716598"/>
                </a:moveTo>
                <a:lnTo>
                  <a:pt x="2928939" y="716598"/>
                </a:lnTo>
                <a:lnTo>
                  <a:pt x="4238309" y="1684973"/>
                </a:lnTo>
                <a:moveTo>
                  <a:pt x="2866709" y="2671763"/>
                </a:moveTo>
                <a:lnTo>
                  <a:pt x="3371534" y="2671763"/>
                </a:lnTo>
                <a:lnTo>
                  <a:pt x="4324034" y="1588"/>
                </a:lnTo>
              </a:path>
            </a:pathLst>
          </a:custGeom>
          <a:ln w="3175">
            <a:solidFill>
              <a:srgbClr val="FF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827277" y="1046686"/>
            <a:ext cx="2195473" cy="4924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58140"/>
            <a:r>
              <a:rPr sz="1600" b="1" spc="10" dirty="0">
                <a:solidFill>
                  <a:srgbClr val="375F92"/>
                </a:solidFill>
                <a:latin typeface="Arial"/>
                <a:cs typeface="Arial"/>
              </a:rPr>
              <a:t>EU decodes and</a:t>
            </a:r>
            <a:endParaRPr sz="1600">
              <a:latin typeface="Arial"/>
              <a:cs typeface="Arial"/>
            </a:endParaRPr>
          </a:p>
          <a:p>
            <a:r>
              <a:rPr sz="1600" b="1" spc="10" dirty="0">
                <a:solidFill>
                  <a:srgbClr val="375F92"/>
                </a:solidFill>
                <a:latin typeface="Arial"/>
                <a:cs typeface="Arial"/>
              </a:rPr>
              <a:t>executes instructions.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764791" y="1772110"/>
            <a:ext cx="2291012" cy="73866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solidFill>
                  <a:srgbClr val="375F92"/>
                </a:solidFill>
                <a:latin typeface="Arial"/>
                <a:cs typeface="Arial"/>
              </a:rPr>
              <a:t>A decoder in the EU</a:t>
            </a:r>
            <a:endParaRPr sz="1600">
              <a:latin typeface="Arial"/>
              <a:cs typeface="Arial"/>
            </a:endParaRPr>
          </a:p>
          <a:p>
            <a:pPr marL="275843"/>
            <a:r>
              <a:rPr sz="1600" b="1" spc="10" dirty="0">
                <a:solidFill>
                  <a:srgbClr val="375F92"/>
                </a:solidFill>
                <a:latin typeface="Arial"/>
                <a:cs typeface="Arial"/>
              </a:rPr>
              <a:t>control system</a:t>
            </a:r>
            <a:endParaRPr sz="1600">
              <a:latin typeface="Arial"/>
              <a:cs typeface="Arial"/>
            </a:endParaRPr>
          </a:p>
          <a:p>
            <a:r>
              <a:rPr sz="1600" b="1" spc="10" dirty="0">
                <a:solidFill>
                  <a:srgbClr val="375F92"/>
                </a:solidFill>
                <a:latin typeface="Arial"/>
                <a:cs typeface="Arial"/>
              </a:rPr>
              <a:t>translates instructions.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511675" y="222300"/>
            <a:ext cx="1525418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Architecture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322185" y="218314"/>
            <a:ext cx="2178802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Execution Unit (EU)</a:t>
            </a:r>
            <a:endParaRPr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9928861" y="6549085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25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705356" y="3144822"/>
            <a:ext cx="192937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performing  arithmetic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05357" y="3358182"/>
            <a:ext cx="167225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and logic operation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1631314" y="4048874"/>
            <a:ext cx="2864485" cy="2362200"/>
          </a:xfrm>
          <a:custGeom>
            <a:avLst/>
            <a:gdLst/>
            <a:ahLst/>
            <a:cxnLst/>
            <a:rect l="l" t="t" r="r" b="b"/>
            <a:pathLst>
              <a:path w="2864485" h="2362200">
                <a:moveTo>
                  <a:pt x="0" y="2362200"/>
                </a:moveTo>
                <a:lnTo>
                  <a:pt x="0" y="0"/>
                </a:lnTo>
                <a:lnTo>
                  <a:pt x="2864485" y="0"/>
                </a:lnTo>
                <a:lnTo>
                  <a:pt x="2864485" y="2362200"/>
                </a:lnTo>
                <a:lnTo>
                  <a:pt x="0" y="2362200"/>
                </a:lnTo>
                <a:close/>
              </a:path>
            </a:pathLst>
          </a:custGeom>
          <a:solidFill>
            <a:srgbClr val="FF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629726" y="4047287"/>
            <a:ext cx="2867660" cy="2365375"/>
          </a:xfrm>
          <a:custGeom>
            <a:avLst/>
            <a:gdLst/>
            <a:ahLst/>
            <a:cxnLst/>
            <a:rect l="l" t="t" r="r" b="b"/>
            <a:pathLst>
              <a:path w="2867660" h="2365375">
                <a:moveTo>
                  <a:pt x="1587" y="2363788"/>
                </a:moveTo>
                <a:lnTo>
                  <a:pt x="1587" y="1588"/>
                </a:lnTo>
                <a:lnTo>
                  <a:pt x="2866072" y="1588"/>
                </a:lnTo>
                <a:lnTo>
                  <a:pt x="2866072" y="2363788"/>
                </a:lnTo>
                <a:lnTo>
                  <a:pt x="1587" y="2363788"/>
                </a:lnTo>
                <a:close/>
              </a:path>
            </a:pathLst>
          </a:custGeom>
          <a:ln w="3175">
            <a:solidFill>
              <a:srgbClr val="FF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1722121" y="4065573"/>
            <a:ext cx="2317301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Four general purpose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registers (AX, BX, CX, DX);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722121" y="4713273"/>
            <a:ext cx="2040943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Pointer registers (Stack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Pointer, Base Pointer);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722120" y="5353733"/>
            <a:ext cx="32124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and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722121" y="5778879"/>
            <a:ext cx="2146421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Index registers (Source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Index, Destination Index)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each of 16-bits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5026659" y="5619521"/>
            <a:ext cx="5281422" cy="840244"/>
          </a:xfrm>
          <a:custGeom>
            <a:avLst/>
            <a:gdLst/>
            <a:ahLst/>
            <a:cxnLst/>
            <a:rect l="l" t="t" r="r" b="b"/>
            <a:pathLst>
              <a:path w="5281422" h="840244">
                <a:moveTo>
                  <a:pt x="0" y="840245"/>
                </a:moveTo>
                <a:lnTo>
                  <a:pt x="0" y="0"/>
                </a:lnTo>
                <a:lnTo>
                  <a:pt x="5281423" y="0"/>
                </a:lnTo>
                <a:lnTo>
                  <a:pt x="5281423" y="840245"/>
                </a:lnTo>
                <a:lnTo>
                  <a:pt x="0" y="840245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6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112" y="5151120"/>
            <a:ext cx="5280660" cy="1376172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5400168" y="5213746"/>
            <a:ext cx="3986989" cy="4001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latin typeface="Arial"/>
                <a:cs typeface="Arial"/>
              </a:rPr>
              <a:t>Some of the 16-bit registers can be used as two 8</a:t>
            </a:r>
            <a:endParaRPr sz="1300">
              <a:latin typeface="Arial"/>
              <a:cs typeface="Arial"/>
            </a:endParaRPr>
          </a:p>
          <a:p>
            <a:pPr marL="198120"/>
            <a:r>
              <a:rPr sz="1300" b="1" spc="10" dirty="0">
                <a:latin typeface="Arial"/>
                <a:cs typeface="Arial"/>
              </a:rPr>
              <a:t>bit registers as: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5670169" y="5808055"/>
            <a:ext cx="3721596" cy="60016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2191"/>
            <a:r>
              <a:rPr sz="1300" b="1" spc="10" dirty="0">
                <a:latin typeface="Arial"/>
                <a:cs typeface="Arial"/>
              </a:rPr>
              <a:t>AX can be used as AH and AL BX can be used</a:t>
            </a:r>
            <a:endParaRPr sz="1300">
              <a:latin typeface="Arial"/>
              <a:cs typeface="Arial"/>
            </a:endParaRPr>
          </a:p>
          <a:p>
            <a:r>
              <a:rPr sz="1300" b="1" spc="10" dirty="0">
                <a:latin typeface="Arial"/>
                <a:cs typeface="Arial"/>
              </a:rPr>
              <a:t>as BH and BL CX can be used as CH and CL</a:t>
            </a:r>
            <a:endParaRPr sz="1300">
              <a:latin typeface="Arial"/>
              <a:cs typeface="Arial"/>
            </a:endParaRPr>
          </a:p>
          <a:p>
            <a:r>
              <a:rPr sz="1300" b="1" spc="10" dirty="0">
                <a:latin typeface="Arial"/>
                <a:cs typeface="Arial"/>
              </a:rPr>
              <a:t>DX can be used as DH and DL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3738627" y="2759250"/>
            <a:ext cx="24269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2827274" y="2759250"/>
            <a:ext cx="37253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ALU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705357" y="2759250"/>
            <a:ext cx="48378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16-bit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7430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26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16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254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5" y="222300"/>
            <a:ext cx="1525418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Architecture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323709" y="218314"/>
            <a:ext cx="1777410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Execution Unit (</a:t>
            </a:r>
            <a:endParaRPr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9395460" y="218314"/>
            <a:ext cx="401392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EU)</a:t>
            </a:r>
            <a:endParaRPr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284476" y="1396619"/>
            <a:ext cx="1195840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864362"/>
            <a:r>
              <a:rPr b="1" spc="10" dirty="0">
                <a:latin typeface="Arial"/>
                <a:cs typeface="Arial"/>
              </a:rPr>
              <a:t>EU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Registers</a:t>
            </a:r>
            <a:endParaRPr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116960" y="1410336"/>
            <a:ext cx="2968761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Accumulator Register (AX)</a:t>
            </a:r>
            <a:endParaRPr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403472" y="2166415"/>
            <a:ext cx="4803623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Consists of two 8-bit registers AL and AH, which can be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combined together and used as a 16-bit register AX.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403471" y="2806495"/>
            <a:ext cx="4766946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AL in this case contains the low order byte of the word,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and AH contains the high-order byte.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403472" y="3445050"/>
            <a:ext cx="170399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The I/O instructions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403471" y="3445051"/>
            <a:ext cx="5150834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307590"/>
            <a:r>
              <a:rPr sz="1400" b="1" spc="10" dirty="0">
                <a:latin typeface="Arial"/>
                <a:cs typeface="Arial"/>
              </a:rPr>
              <a:t>use the AX   or  AL for inputting /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outputting 16 or 8-bit data to or from an I/O port.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4403471" y="4085385"/>
            <a:ext cx="5015860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Multiplication and Division instructions also use the AX or</a:t>
            </a:r>
            <a:endParaRPr sz="1400">
              <a:latin typeface="Arial"/>
              <a:cs typeface="Arial"/>
            </a:endParaRPr>
          </a:p>
          <a:p>
            <a:pPr marL="9144"/>
            <a:r>
              <a:rPr sz="1400" b="1" spc="10" dirty="0">
                <a:latin typeface="Arial"/>
                <a:cs typeface="Arial"/>
              </a:rPr>
              <a:t>AL.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3553143" y="1447102"/>
            <a:ext cx="9525" cy="2982595"/>
          </a:xfrm>
          <a:custGeom>
            <a:avLst/>
            <a:gdLst/>
            <a:ahLst/>
            <a:cxnLst/>
            <a:rect l="l" t="t" r="r" b="b"/>
            <a:pathLst>
              <a:path w="9525" h="2982595">
                <a:moveTo>
                  <a:pt x="4762" y="4763"/>
                </a:moveTo>
                <a:lnTo>
                  <a:pt x="4762" y="2977833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6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2194814"/>
            <a:ext cx="113836" cy="124460"/>
          </a:xfrm>
          <a:prstGeom prst="rect">
            <a:avLst/>
          </a:prstGeom>
        </p:spPr>
      </p:pic>
      <p:pic>
        <p:nvPicPr>
          <p:cNvPr id="16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2833751"/>
            <a:ext cx="113836" cy="124460"/>
          </a:xfrm>
          <a:prstGeom prst="rect">
            <a:avLst/>
          </a:prstGeom>
        </p:spPr>
      </p:pic>
      <p:pic>
        <p:nvPicPr>
          <p:cNvPr id="17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3472688"/>
            <a:ext cx="113836" cy="124460"/>
          </a:xfrm>
          <a:prstGeom prst="rect">
            <a:avLst/>
          </a:prstGeom>
        </p:spPr>
      </p:pic>
      <p:pic>
        <p:nvPicPr>
          <p:cNvPr id="17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1" y="4111625"/>
            <a:ext cx="113835" cy="124460"/>
          </a:xfrm>
          <a:prstGeom prst="rect">
            <a:avLst/>
          </a:prstGeom>
        </p:spPr>
      </p:pic>
      <p:pic>
        <p:nvPicPr>
          <p:cNvPr id="17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346" y="4382708"/>
            <a:ext cx="2578735" cy="244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0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27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17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254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286000" y="887603"/>
            <a:ext cx="1197764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865885"/>
            <a:r>
              <a:rPr b="1" spc="10" dirty="0">
                <a:latin typeface="Arial"/>
                <a:cs typeface="Arial"/>
              </a:rPr>
              <a:t>EU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Registers</a:t>
            </a:r>
            <a:endParaRPr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513199" y="222300"/>
            <a:ext cx="1525418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Architecture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116960" y="1177164"/>
            <a:ext cx="2100575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Base Register (BX)</a:t>
            </a:r>
            <a:endParaRPr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7323709" y="218314"/>
            <a:ext cx="2178802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Execution Unit (EU)</a:t>
            </a:r>
            <a:endParaRPr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403471" y="1832278"/>
            <a:ext cx="4816960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Consists of two 8-bit registers BL and BH, which can be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combined together and used as a 16-bit register BX.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403471" y="2472739"/>
            <a:ext cx="4776564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BL in this case contains the low-order byte of the word,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and BH contains the high-order byte.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403472" y="3111295"/>
            <a:ext cx="4919295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This is the only general purpose register whose contents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can be used for addressing the 8086 memory.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403472" y="3750105"/>
            <a:ext cx="4787529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All memory references utilizing this register content for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addressing use DS as the default segment register.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74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404" y="4196563"/>
            <a:ext cx="2578735" cy="2535554"/>
          </a:xfrm>
          <a:prstGeom prst="rect">
            <a:avLst/>
          </a:prstGeom>
        </p:spPr>
      </p:pic>
      <p:sp>
        <p:nvSpPr>
          <p:cNvPr id="113" name="object 113"/>
          <p:cNvSpPr/>
          <p:nvPr/>
        </p:nvSpPr>
        <p:spPr>
          <a:xfrm>
            <a:off x="3553143" y="937959"/>
            <a:ext cx="9525" cy="2982595"/>
          </a:xfrm>
          <a:custGeom>
            <a:avLst/>
            <a:gdLst/>
            <a:ahLst/>
            <a:cxnLst/>
            <a:rect l="l" t="t" r="r" b="b"/>
            <a:pathLst>
              <a:path w="9525" h="2982595">
                <a:moveTo>
                  <a:pt x="4762" y="4763"/>
                </a:moveTo>
                <a:lnTo>
                  <a:pt x="4762" y="2977833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75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1861312"/>
            <a:ext cx="113836" cy="124460"/>
          </a:xfrm>
          <a:prstGeom prst="rect">
            <a:avLst/>
          </a:prstGeom>
        </p:spPr>
      </p:pic>
      <p:pic>
        <p:nvPicPr>
          <p:cNvPr id="17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2500250"/>
            <a:ext cx="113836" cy="124459"/>
          </a:xfrm>
          <a:prstGeom prst="rect">
            <a:avLst/>
          </a:prstGeom>
        </p:spPr>
      </p:pic>
      <p:pic>
        <p:nvPicPr>
          <p:cNvPr id="177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3138551"/>
            <a:ext cx="113836" cy="124460"/>
          </a:xfrm>
          <a:prstGeom prst="rect">
            <a:avLst/>
          </a:prstGeom>
        </p:spPr>
      </p:pic>
      <p:pic>
        <p:nvPicPr>
          <p:cNvPr id="17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1" y="3778123"/>
            <a:ext cx="113835" cy="12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06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28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17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254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286000" y="1227455"/>
            <a:ext cx="1197764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865885"/>
            <a:r>
              <a:rPr b="1" spc="10" dirty="0">
                <a:latin typeface="Arial"/>
                <a:cs typeface="Arial"/>
              </a:rPr>
              <a:t>EU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Registers</a:t>
            </a:r>
            <a:endParaRPr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511675" y="222300"/>
            <a:ext cx="1525418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Architecture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116960" y="1177164"/>
            <a:ext cx="1672253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Counter Regist</a:t>
            </a:r>
            <a:endParaRPr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6020689" y="1177164"/>
            <a:ext cx="76559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er (CX)</a:t>
            </a:r>
            <a:endParaRPr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7323709" y="218314"/>
            <a:ext cx="2178802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Execution Unit (EU)</a:t>
            </a:r>
            <a:endParaRPr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403471" y="1954198"/>
            <a:ext cx="4816960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Consists of two 8-bit registers CL and CH, which can be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combined together and used as a 16-bit register CX.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403472" y="2593135"/>
            <a:ext cx="5088829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When combined, CL register contains the low order byte of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the word, and CH contains the high-order byte.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403471" y="3231691"/>
            <a:ext cx="4757264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Instructions such as </a:t>
            </a:r>
            <a:r>
              <a:rPr sz="1400" b="1" spc="10" dirty="0">
                <a:solidFill>
                  <a:srgbClr val="943735"/>
                </a:solidFill>
                <a:latin typeface="Arial"/>
                <a:cs typeface="Arial"/>
              </a:rPr>
              <a:t>SHIFT</a:t>
            </a:r>
            <a:r>
              <a:rPr sz="1400" b="1" spc="10" dirty="0">
                <a:latin typeface="Arial"/>
                <a:cs typeface="Arial"/>
              </a:rPr>
              <a:t>, </a:t>
            </a:r>
            <a:r>
              <a:rPr sz="1400" b="1" spc="10" dirty="0">
                <a:solidFill>
                  <a:srgbClr val="943735"/>
                </a:solidFill>
                <a:latin typeface="Arial"/>
                <a:cs typeface="Arial"/>
              </a:rPr>
              <a:t>ROTATE </a:t>
            </a:r>
            <a:r>
              <a:rPr sz="1400" b="1" spc="10" dirty="0">
                <a:latin typeface="Arial"/>
                <a:cs typeface="Arial"/>
              </a:rPr>
              <a:t>and </a:t>
            </a:r>
            <a:r>
              <a:rPr sz="1400" b="1" spc="10" dirty="0">
                <a:solidFill>
                  <a:srgbClr val="943735"/>
                </a:solidFill>
                <a:latin typeface="Arial"/>
                <a:cs typeface="Arial"/>
              </a:rPr>
              <a:t>LOOP </a:t>
            </a:r>
            <a:r>
              <a:rPr sz="1400" b="1" spc="10" dirty="0">
                <a:latin typeface="Arial"/>
                <a:cs typeface="Arial"/>
              </a:rPr>
              <a:t>use the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contents of CX as a counter.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726559" y="4470956"/>
            <a:ext cx="80695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Example: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4726560" y="4896153"/>
            <a:ext cx="4792081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The instruction 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LOOP START </a:t>
            </a:r>
            <a:r>
              <a:rPr sz="1400" b="1" spc="10" dirty="0">
                <a:latin typeface="Arial"/>
                <a:cs typeface="Arial"/>
              </a:rPr>
              <a:t>automatically decrements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CX by 1 without affecting flags and will check if [CX] =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0.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4726560" y="5749923"/>
            <a:ext cx="4434547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 it  is  zero,  8086  executes  the  next  instruction;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otherwise the 8086 branches to the label START.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3553143" y="1277684"/>
            <a:ext cx="9525" cy="2982595"/>
          </a:xfrm>
          <a:custGeom>
            <a:avLst/>
            <a:gdLst/>
            <a:ahLst/>
            <a:cxnLst/>
            <a:rect l="l" t="t" r="r" b="b"/>
            <a:pathLst>
              <a:path w="9525" h="2982595">
                <a:moveTo>
                  <a:pt x="4762" y="4763"/>
                </a:moveTo>
                <a:lnTo>
                  <a:pt x="4762" y="2977833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8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1981835"/>
            <a:ext cx="113836" cy="124460"/>
          </a:xfrm>
          <a:prstGeom prst="rect">
            <a:avLst/>
          </a:prstGeom>
        </p:spPr>
      </p:pic>
      <p:pic>
        <p:nvPicPr>
          <p:cNvPr id="18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2620772"/>
            <a:ext cx="113836" cy="124460"/>
          </a:xfrm>
          <a:prstGeom prst="rect">
            <a:avLst/>
          </a:prstGeom>
        </p:spPr>
      </p:pic>
      <p:pic>
        <p:nvPicPr>
          <p:cNvPr id="18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3259074"/>
            <a:ext cx="113836" cy="124460"/>
          </a:xfrm>
          <a:prstGeom prst="rect">
            <a:avLst/>
          </a:prstGeom>
        </p:spPr>
      </p:pic>
      <p:pic>
        <p:nvPicPr>
          <p:cNvPr id="183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403" y="4530230"/>
            <a:ext cx="2600706" cy="232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0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816</Words>
  <Application>Microsoft Office PowerPoint</Application>
  <PresentationFormat>Widescreen</PresentationFormat>
  <Paragraphs>193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Bernard MT Condensed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Abdullah</dc:creator>
  <cp:lastModifiedBy>Abdullah</cp:lastModifiedBy>
  <cp:revision>2</cp:revision>
  <dcterms:created xsi:type="dcterms:W3CDTF">2018-11-11T06:05:30Z</dcterms:created>
  <dcterms:modified xsi:type="dcterms:W3CDTF">2018-11-11T06:12:24Z</dcterms:modified>
</cp:coreProperties>
</file>